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301" r:id="rId3"/>
    <p:sldId id="329" r:id="rId4"/>
    <p:sldId id="371" r:id="rId5"/>
    <p:sldId id="330" r:id="rId6"/>
    <p:sldId id="397" r:id="rId7"/>
    <p:sldId id="285" r:id="rId8"/>
    <p:sldId id="287" r:id="rId9"/>
    <p:sldId id="323" r:id="rId10"/>
    <p:sldId id="353" r:id="rId11"/>
    <p:sldId id="355" r:id="rId12"/>
    <p:sldId id="375" r:id="rId13"/>
    <p:sldId id="356" r:id="rId14"/>
    <p:sldId id="354" r:id="rId15"/>
    <p:sldId id="398" r:id="rId16"/>
    <p:sldId id="400" r:id="rId17"/>
    <p:sldId id="345" r:id="rId18"/>
    <p:sldId id="346" r:id="rId19"/>
    <p:sldId id="402" r:id="rId20"/>
    <p:sldId id="403" r:id="rId21"/>
    <p:sldId id="390" r:id="rId22"/>
    <p:sldId id="405" r:id="rId23"/>
    <p:sldId id="406" r:id="rId24"/>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15AF8F-C6ED-0FED-4D75-9D4C415C1802}" name="高梨 泰至" initials="高梨" userId="25fe191f044850c8"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499" autoAdjust="0"/>
  </p:normalViewPr>
  <p:slideViewPr>
    <p:cSldViewPr>
      <p:cViewPr varScale="1">
        <p:scale>
          <a:sx n="88" d="100"/>
          <a:sy n="88" d="100"/>
        </p:scale>
        <p:origin x="2274" y="96"/>
      </p:cViewPr>
      <p:guideLst>
        <p:guide orient="horz" pos="2160"/>
        <p:guide pos="2880"/>
      </p:guideLst>
    </p:cSldViewPr>
  </p:slideViewPr>
  <p:notesTextViewPr>
    <p:cViewPr>
      <p:scale>
        <a:sx n="100" d="100"/>
        <a:sy n="100" d="100"/>
      </p:scale>
      <p:origin x="0" y="0"/>
    </p:cViewPr>
  </p:notesTextViewPr>
  <p:sorterViewPr>
    <p:cViewPr>
      <p:scale>
        <a:sx n="50" d="100"/>
        <a:sy n="50" d="100"/>
      </p:scale>
      <p:origin x="0" y="-129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8BFEE3D3-2568-4643-BBBD-A14645271394}" type="datetimeFigureOut">
              <a:rPr kumimoji="1" lang="ja-JP" altLang="en-US" smtClean="0"/>
              <a:t>2023/6/9</a:t>
            </a:fld>
            <a:endParaRPr kumimoji="1" lang="ja-JP" altLang="en-US"/>
          </a:p>
        </p:txBody>
      </p:sp>
      <p:sp>
        <p:nvSpPr>
          <p:cNvPr id="4" name="フッター プレースホルダー 3"/>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BC8E12ED-385C-4352-9CBA-A40BD52F3292}" type="slidenum">
              <a:rPr kumimoji="1" lang="ja-JP" altLang="en-US" smtClean="0"/>
              <a:t>‹#›</a:t>
            </a:fld>
            <a:endParaRPr kumimoji="1" lang="ja-JP" altLang="en-US"/>
          </a:p>
        </p:txBody>
      </p:sp>
    </p:spTree>
    <p:extLst>
      <p:ext uri="{BB962C8B-B14F-4D97-AF65-F5344CB8AC3E}">
        <p14:creationId xmlns:p14="http://schemas.microsoft.com/office/powerpoint/2010/main" val="14358148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EDF7050E-6528-4322-8F98-07F693DDFCED}" type="datetimeFigureOut">
              <a:rPr kumimoji="1" lang="ja-JP" altLang="en-US" smtClean="0"/>
              <a:pPr/>
              <a:t>2023/6/9</a:t>
            </a:fld>
            <a:endParaRPr kumimoji="1"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A41780BB-DF42-42C0-9854-6D4D77011E9D}"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日本眼科医会は</a:t>
            </a:r>
            <a:r>
              <a:rPr kumimoji="1" lang="en-US" altLang="ja-JP" dirty="0"/>
              <a:t>2020</a:t>
            </a:r>
            <a:r>
              <a:rPr kumimoji="1" lang="ja-JP" altLang="en-US" dirty="0"/>
              <a:t>年</a:t>
            </a:r>
            <a:r>
              <a:rPr kumimoji="1" lang="en-US" altLang="ja-JP" dirty="0"/>
              <a:t>9</a:t>
            </a:r>
            <a:r>
              <a:rPr kumimoji="1" lang="ja-JP" altLang="en-US" dirty="0"/>
              <a:t>月に緑内障連絡カードを作成しました。カードの目的は抗コリン薬を緑内障患者に適正に使用し、医原性の急性緑内障発作を予防することです。</a:t>
            </a:r>
            <a:endParaRPr kumimoji="1" lang="en-US" altLang="ja-JP" dirty="0"/>
          </a:p>
          <a:p>
            <a:r>
              <a:rPr kumimoji="1" lang="en-US" altLang="ja-JP" dirty="0"/>
              <a:t>2</a:t>
            </a:r>
            <a:r>
              <a:rPr kumimoji="1" lang="ja-JP" altLang="en-US" dirty="0"/>
              <a:t>年間で眼科医から緑内障患者に約</a:t>
            </a:r>
            <a:r>
              <a:rPr kumimoji="1" lang="en-US" altLang="ja-JP" dirty="0"/>
              <a:t>20</a:t>
            </a:r>
            <a:r>
              <a:rPr kumimoji="1" lang="ja-JP" altLang="en-US" dirty="0"/>
              <a:t>万枚配布しており多くの眼科医にご利用を頂いています。</a:t>
            </a:r>
            <a:endParaRPr kumimoji="1" lang="en-US" altLang="ja-JP" dirty="0"/>
          </a:p>
          <a:p>
            <a:r>
              <a:rPr kumimoji="1" lang="ja-JP" altLang="en-US" dirty="0"/>
              <a:t>一方、使用法・活用法が良くわからないという声もお聞きしています。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A41780BB-DF42-42C0-9854-6D4D77011E9D}" type="slidenum">
              <a:rPr kumimoji="1" lang="ja-JP" altLang="en-US" smtClean="0"/>
              <a:pPr/>
              <a:t>1</a:t>
            </a:fld>
            <a:endParaRPr kumimoji="1" lang="ja-JP" altLang="en-US"/>
          </a:p>
        </p:txBody>
      </p:sp>
    </p:spTree>
    <p:extLst>
      <p:ext uri="{BB962C8B-B14F-4D97-AF65-F5344CB8AC3E}">
        <p14:creationId xmlns:p14="http://schemas.microsoft.com/office/powerpoint/2010/main" val="395854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散瞳による隅角閉塞について実際の症例で説明します。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上図では隅角は狭いながらも開放していて房水が何とか循環している状態です。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しかし、下図では瞳が広がることにより、角膜後面と虹彩が接触し、隅角が閉塞しはじめています。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瞳は暗所でも広がりますし、抗コリン剤でも広がります。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開放隅角緑内障であっても、狭隅角眼では散瞳により隅角が閉塞する可能性を否定できません。</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したがって、開放隅角緑内障であっても抗コリン薬は「慎重投与」となっています。</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A41780BB-DF42-42C0-9854-6D4D77011E9D}" type="slidenum">
              <a:rPr kumimoji="1" lang="ja-JP" altLang="en-US" smtClean="0"/>
              <a:pPr/>
              <a:t>10</a:t>
            </a:fld>
            <a:endParaRPr kumimoji="1" lang="ja-JP" altLang="en-US"/>
          </a:p>
        </p:txBody>
      </p:sp>
    </p:spTree>
    <p:extLst>
      <p:ext uri="{BB962C8B-B14F-4D97-AF65-F5344CB8AC3E}">
        <p14:creationId xmlns:p14="http://schemas.microsoft.com/office/powerpoint/2010/main" val="218809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隅角が狭い場合の治療の一つにレーザー虹彩切開術があります。</a:t>
            </a:r>
            <a:endParaRPr kumimoji="1" lang="en-US" altLang="ja-JP" dirty="0"/>
          </a:p>
          <a:p>
            <a:r>
              <a:rPr kumimoji="1" lang="ja-JP" altLang="en-US" dirty="0"/>
              <a:t>レーザー虹彩切開術を行い虹彩根部に穴を開けると、隅角は広くなります。</a:t>
            </a:r>
            <a:endParaRPr kumimoji="1" lang="en-US" altLang="ja-JP" dirty="0"/>
          </a:p>
          <a:p>
            <a:r>
              <a:rPr kumimoji="1" lang="ja-JP" altLang="en-US" dirty="0"/>
              <a:t>レーザー虹彩切開術は相対的瞳孔ブロックが原因となっている場合に効果的です。</a:t>
            </a:r>
            <a:endParaRPr kumimoji="1" lang="en-US" altLang="ja-JP" dirty="0"/>
          </a:p>
          <a:p>
            <a:r>
              <a:rPr kumimoji="1" lang="ja-JP" altLang="en-US" dirty="0"/>
              <a:t>相対的瞳孔ブロックとは、瞳孔領における虹彩と水晶体間の房水流出抵抗によって生じる虹彩の前方膨隆が隅角の閉塞をもたらす状態です。</a:t>
            </a:r>
            <a:endParaRPr kumimoji="1" lang="en-US" altLang="ja-JP" dirty="0"/>
          </a:p>
          <a:p>
            <a:r>
              <a:rPr kumimoji="1" lang="ja-JP" altLang="en-US" dirty="0"/>
              <a:t>後房から前房に直接房水が流れることにより、隅角が広がります。</a:t>
            </a:r>
          </a:p>
        </p:txBody>
      </p:sp>
      <p:sp>
        <p:nvSpPr>
          <p:cNvPr id="4" name="スライド番号プレースホルダー 3"/>
          <p:cNvSpPr>
            <a:spLocks noGrp="1"/>
          </p:cNvSpPr>
          <p:nvPr>
            <p:ph type="sldNum" sz="quarter" idx="5"/>
          </p:nvPr>
        </p:nvSpPr>
        <p:spPr/>
        <p:txBody>
          <a:bodyPr/>
          <a:lstStyle/>
          <a:p>
            <a:fld id="{A41780BB-DF42-42C0-9854-6D4D77011E9D}" type="slidenum">
              <a:rPr kumimoji="1" lang="ja-JP" altLang="en-US" smtClean="0"/>
              <a:pPr/>
              <a:t>11</a:t>
            </a:fld>
            <a:endParaRPr kumimoji="1" lang="ja-JP" altLang="en-US"/>
          </a:p>
        </p:txBody>
      </p:sp>
    </p:spTree>
    <p:extLst>
      <p:ext uri="{BB962C8B-B14F-4D97-AF65-F5344CB8AC3E}">
        <p14:creationId xmlns:p14="http://schemas.microsoft.com/office/powerpoint/2010/main" val="3691364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しかし、レーザー虹彩切開術後であっても、経年変化で水晶体が膨隆すると、前房が浅くなり、隅角も再び狭くなる場合があります。</a:t>
            </a:r>
            <a:endParaRPr kumimoji="1" lang="en-US" altLang="ja-JP" dirty="0"/>
          </a:p>
        </p:txBody>
      </p:sp>
      <p:sp>
        <p:nvSpPr>
          <p:cNvPr id="4" name="スライド番号プレースホルダー 3"/>
          <p:cNvSpPr>
            <a:spLocks noGrp="1"/>
          </p:cNvSpPr>
          <p:nvPr>
            <p:ph type="sldNum" sz="quarter" idx="5"/>
          </p:nvPr>
        </p:nvSpPr>
        <p:spPr/>
        <p:txBody>
          <a:bodyPr/>
          <a:lstStyle/>
          <a:p>
            <a:fld id="{A41780BB-DF42-42C0-9854-6D4D77011E9D}" type="slidenum">
              <a:rPr kumimoji="1" lang="ja-JP" altLang="en-US" smtClean="0"/>
              <a:pPr/>
              <a:t>12</a:t>
            </a:fld>
            <a:endParaRPr kumimoji="1" lang="ja-JP" altLang="en-US"/>
          </a:p>
        </p:txBody>
      </p:sp>
    </p:spTree>
    <p:extLst>
      <p:ext uri="{BB962C8B-B14F-4D97-AF65-F5344CB8AC3E}">
        <p14:creationId xmlns:p14="http://schemas.microsoft.com/office/powerpoint/2010/main" val="2491240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水晶体の膨隆が狭隅角の主因の場合は、水晶体を摘出することにより、隅角は広くなり、緑内障発作のリスクは下がります。</a:t>
            </a:r>
            <a:endParaRPr kumimoji="1" lang="en-US" altLang="ja-JP" dirty="0"/>
          </a:p>
          <a:p>
            <a:r>
              <a:rPr kumimoji="1" lang="ja-JP" altLang="en-US" dirty="0"/>
              <a:t>近年では水晶体摘出術が閉塞隅角緑内障の治療として広く行われています。</a:t>
            </a:r>
          </a:p>
        </p:txBody>
      </p:sp>
      <p:sp>
        <p:nvSpPr>
          <p:cNvPr id="4" name="スライド番号プレースホルダー 3"/>
          <p:cNvSpPr>
            <a:spLocks noGrp="1"/>
          </p:cNvSpPr>
          <p:nvPr>
            <p:ph type="sldNum" sz="quarter" idx="5"/>
          </p:nvPr>
        </p:nvSpPr>
        <p:spPr/>
        <p:txBody>
          <a:bodyPr/>
          <a:lstStyle/>
          <a:p>
            <a:fld id="{A41780BB-DF42-42C0-9854-6D4D77011E9D}" type="slidenum">
              <a:rPr kumimoji="1" lang="ja-JP" altLang="en-US" smtClean="0"/>
              <a:pPr/>
              <a:t>13</a:t>
            </a:fld>
            <a:endParaRPr kumimoji="1" lang="ja-JP" altLang="en-US"/>
          </a:p>
        </p:txBody>
      </p:sp>
    </p:spTree>
    <p:extLst>
      <p:ext uri="{BB962C8B-B14F-4D97-AF65-F5344CB8AC3E}">
        <p14:creationId xmlns:p14="http://schemas.microsoft.com/office/powerpoint/2010/main" val="2135837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プラトー虹彩と呼ばれる、虹彩が台形の様な形状をもつ特殊な病型では、一見広い隅角にも関わらず、虹彩根部が前方に屈曲していて急性緑内障発作を起こしやすい状態です。</a:t>
            </a:r>
          </a:p>
        </p:txBody>
      </p:sp>
      <p:sp>
        <p:nvSpPr>
          <p:cNvPr id="4" name="スライド番号プレースホルダー 3"/>
          <p:cNvSpPr>
            <a:spLocks noGrp="1"/>
          </p:cNvSpPr>
          <p:nvPr>
            <p:ph type="sldNum" sz="quarter" idx="5"/>
          </p:nvPr>
        </p:nvSpPr>
        <p:spPr/>
        <p:txBody>
          <a:bodyPr/>
          <a:lstStyle/>
          <a:p>
            <a:fld id="{A41780BB-DF42-42C0-9854-6D4D77011E9D}" type="slidenum">
              <a:rPr kumimoji="1" lang="ja-JP" altLang="en-US" smtClean="0"/>
              <a:pPr/>
              <a:t>14</a:t>
            </a:fld>
            <a:endParaRPr kumimoji="1" lang="ja-JP" altLang="en-US"/>
          </a:p>
        </p:txBody>
      </p:sp>
    </p:spTree>
    <p:extLst>
      <p:ext uri="{BB962C8B-B14F-4D97-AF65-F5344CB8AC3E}">
        <p14:creationId xmlns:p14="http://schemas.microsoft.com/office/powerpoint/2010/main" val="17209900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以上をまとめますと、改訂された抗コリン薬添付文書では閉塞隅角緑内障の患者は禁忌となっていますが、レーザー虹彩切開術・水晶体摘出術を施行した場合は原則使用可能です。しかし、治療後であっても経年変化などで再び禁忌となることがあります。</a:t>
            </a:r>
            <a:endParaRPr kumimoji="1" lang="en-US" altLang="ja-JP" dirty="0"/>
          </a:p>
          <a:p>
            <a:r>
              <a:rPr kumimoji="1" lang="ja-JP" altLang="en-US" dirty="0"/>
              <a:t>また、開放隅角緑内障の患者では多くの場合安全に使用できますが、狭隅角の場合は判断が困難な場合があります。</a:t>
            </a:r>
            <a:endParaRPr kumimoji="1" lang="en-US" altLang="ja-JP" dirty="0"/>
          </a:p>
          <a:p>
            <a:r>
              <a:rPr kumimoji="1" lang="ja-JP" altLang="en-US" dirty="0"/>
              <a:t>眼科医はケースバイケースで抗コリン薬を安全に使えるかどうかの難しい判断をしています。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A41780BB-DF42-42C0-9854-6D4D77011E9D}" type="slidenum">
              <a:rPr kumimoji="1" lang="ja-JP" altLang="en-US" smtClean="0"/>
              <a:pPr/>
              <a:t>15</a:t>
            </a:fld>
            <a:endParaRPr kumimoji="1" lang="ja-JP" altLang="en-US"/>
          </a:p>
        </p:txBody>
      </p:sp>
    </p:spTree>
    <p:extLst>
      <p:ext uri="{BB962C8B-B14F-4D97-AF65-F5344CB8AC3E}">
        <p14:creationId xmlns:p14="http://schemas.microsoft.com/office/powerpoint/2010/main" val="3050157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そこで、日本眼科医会は日本緑内障学会の監修のもとで、眼科医・患者・かかりつけ医・薬剤師を結ぶツールとして「緑内障連絡カード」を開発しました。ここからはその活用の仕方についてご説明します。</a:t>
            </a:r>
            <a:endParaRPr kumimoji="1" lang="en-US" altLang="ja-JP" dirty="0"/>
          </a:p>
        </p:txBody>
      </p:sp>
      <p:sp>
        <p:nvSpPr>
          <p:cNvPr id="4" name="スライド番号プレースホルダー 3"/>
          <p:cNvSpPr>
            <a:spLocks noGrp="1"/>
          </p:cNvSpPr>
          <p:nvPr>
            <p:ph type="sldNum" sz="quarter" idx="5"/>
          </p:nvPr>
        </p:nvSpPr>
        <p:spPr/>
        <p:txBody>
          <a:bodyPr/>
          <a:lstStyle/>
          <a:p>
            <a:fld id="{A41780BB-DF42-42C0-9854-6D4D77011E9D}" type="slidenum">
              <a:rPr kumimoji="1" lang="ja-JP" altLang="en-US" smtClean="0"/>
              <a:pPr/>
              <a:t>16</a:t>
            </a:fld>
            <a:endParaRPr kumimoji="1" lang="ja-JP" altLang="en-US"/>
          </a:p>
        </p:txBody>
      </p:sp>
    </p:spTree>
    <p:extLst>
      <p:ext uri="{BB962C8B-B14F-4D97-AF65-F5344CB8AC3E}">
        <p14:creationId xmlns:p14="http://schemas.microsoft.com/office/powerpoint/2010/main" val="2297288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2023</a:t>
            </a:r>
            <a:r>
              <a:rPr kumimoji="1" lang="ja-JP" altLang="en-US" dirty="0"/>
              <a:t>年</a:t>
            </a:r>
            <a:r>
              <a:rPr kumimoji="1" lang="en-US" altLang="ja-JP" dirty="0"/>
              <a:t>6</a:t>
            </a:r>
            <a:r>
              <a:rPr kumimoji="1" lang="ja-JP" altLang="en-US" dirty="0"/>
              <a:t>月の改訂では「緑内障の病型」については「開放隅角」「閉塞隅角（狭隅角を含む）」の二択、「緑内障禁忌薬の使用について」も「使用制限なし」「使用を控える」の二択とシンプルにしました。</a:t>
            </a:r>
            <a:endParaRPr kumimoji="1" lang="en-US" altLang="ja-JP" dirty="0"/>
          </a:p>
          <a:p>
            <a:r>
              <a:rPr kumimoji="1" lang="ja-JP" altLang="en-US" dirty="0"/>
              <a:t>また、治療の有無で使用の可否が変わるため、「虹彩切開術または白内障手術」について「済」「未」の二択を追加しました。</a:t>
            </a:r>
            <a:endParaRPr kumimoji="1" lang="en-US" altLang="ja-JP" dirty="0"/>
          </a:p>
          <a:p>
            <a:r>
              <a:rPr kumimoji="1" lang="ja-JP" altLang="en-US" dirty="0"/>
              <a:t>「緑内障禁忌薬」とは、抗コリン剤と交感神経刺激作用を持つ薬剤の事で、両者とも散瞳を引き起こします。</a:t>
            </a:r>
            <a:endParaRPr kumimoji="1" lang="en-US" altLang="ja-JP" dirty="0"/>
          </a:p>
          <a:p>
            <a:r>
              <a:rPr kumimoji="1" lang="ja-JP" altLang="en-US" dirty="0"/>
              <a:t>また、ステロイド薬の使用による眼圧上昇のリスクと眼科受診の必要性について記載しました。</a:t>
            </a:r>
          </a:p>
        </p:txBody>
      </p:sp>
      <p:sp>
        <p:nvSpPr>
          <p:cNvPr id="4" name="スライド番号プレースホルダー 3"/>
          <p:cNvSpPr>
            <a:spLocks noGrp="1"/>
          </p:cNvSpPr>
          <p:nvPr>
            <p:ph type="sldNum" sz="quarter" idx="5"/>
          </p:nvPr>
        </p:nvSpPr>
        <p:spPr/>
        <p:txBody>
          <a:bodyPr/>
          <a:lstStyle/>
          <a:p>
            <a:fld id="{A41780BB-DF42-42C0-9854-6D4D77011E9D}" type="slidenum">
              <a:rPr kumimoji="1" lang="ja-JP" altLang="en-US" smtClean="0"/>
              <a:pPr/>
              <a:t>17</a:t>
            </a:fld>
            <a:endParaRPr kumimoji="1" lang="ja-JP" altLang="en-US"/>
          </a:p>
        </p:txBody>
      </p:sp>
    </p:spTree>
    <p:extLst>
      <p:ext uri="{BB962C8B-B14F-4D97-AF65-F5344CB8AC3E}">
        <p14:creationId xmlns:p14="http://schemas.microsoft.com/office/powerpoint/2010/main" val="3582570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まず、広い開放隅角の場合は、使用制限はありません。</a:t>
            </a:r>
          </a:p>
        </p:txBody>
      </p:sp>
      <p:sp>
        <p:nvSpPr>
          <p:cNvPr id="4" name="スライド番号プレースホルダー 3"/>
          <p:cNvSpPr>
            <a:spLocks noGrp="1"/>
          </p:cNvSpPr>
          <p:nvPr>
            <p:ph type="sldNum" sz="quarter" idx="5"/>
          </p:nvPr>
        </p:nvSpPr>
        <p:spPr/>
        <p:txBody>
          <a:bodyPr/>
          <a:lstStyle/>
          <a:p>
            <a:fld id="{A41780BB-DF42-42C0-9854-6D4D77011E9D}" type="slidenum">
              <a:rPr kumimoji="1" lang="ja-JP" altLang="en-US" smtClean="0"/>
              <a:pPr/>
              <a:t>18</a:t>
            </a:fld>
            <a:endParaRPr kumimoji="1" lang="ja-JP" altLang="en-US"/>
          </a:p>
        </p:txBody>
      </p:sp>
    </p:spTree>
    <p:extLst>
      <p:ext uri="{BB962C8B-B14F-4D97-AF65-F5344CB8AC3E}">
        <p14:creationId xmlns:p14="http://schemas.microsoft.com/office/powerpoint/2010/main" val="2625918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閉塞隅角もしくは開放隅角でも狭い隅角、かつ未治療の場合は、緑内障禁忌薬の使用はできません。</a:t>
            </a:r>
          </a:p>
        </p:txBody>
      </p:sp>
      <p:sp>
        <p:nvSpPr>
          <p:cNvPr id="4" name="スライド番号プレースホルダー 3"/>
          <p:cNvSpPr>
            <a:spLocks noGrp="1"/>
          </p:cNvSpPr>
          <p:nvPr>
            <p:ph type="sldNum" sz="quarter" idx="5"/>
          </p:nvPr>
        </p:nvSpPr>
        <p:spPr/>
        <p:txBody>
          <a:bodyPr/>
          <a:lstStyle/>
          <a:p>
            <a:fld id="{A41780BB-DF42-42C0-9854-6D4D77011E9D}" type="slidenum">
              <a:rPr kumimoji="1" lang="ja-JP" altLang="en-US" smtClean="0"/>
              <a:pPr/>
              <a:t>19</a:t>
            </a:fld>
            <a:endParaRPr kumimoji="1" lang="ja-JP" altLang="en-US"/>
          </a:p>
        </p:txBody>
      </p:sp>
    </p:spTree>
    <p:extLst>
      <p:ext uri="{BB962C8B-B14F-4D97-AF65-F5344CB8AC3E}">
        <p14:creationId xmlns:p14="http://schemas.microsoft.com/office/powerpoint/2010/main" val="2013341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本日はまず「抗コリン薬の緑内障への影響」についてお話しした後に、「緑内障連絡カードの活用方法」についてご説明します。</a:t>
            </a:r>
            <a:endParaRPr kumimoji="1" lang="en-US" altLang="ja-JP" dirty="0"/>
          </a:p>
        </p:txBody>
      </p:sp>
      <p:sp>
        <p:nvSpPr>
          <p:cNvPr id="4" name="スライド番号プレースホルダー 3"/>
          <p:cNvSpPr>
            <a:spLocks noGrp="1"/>
          </p:cNvSpPr>
          <p:nvPr>
            <p:ph type="sldNum" sz="quarter" idx="5"/>
          </p:nvPr>
        </p:nvSpPr>
        <p:spPr/>
        <p:txBody>
          <a:bodyPr/>
          <a:lstStyle/>
          <a:p>
            <a:fld id="{A41780BB-DF42-42C0-9854-6D4D77011E9D}" type="slidenum">
              <a:rPr kumimoji="1" lang="ja-JP" altLang="en-US" smtClean="0"/>
              <a:pPr/>
              <a:t>2</a:t>
            </a:fld>
            <a:endParaRPr kumimoji="1" lang="ja-JP" altLang="en-US"/>
          </a:p>
        </p:txBody>
      </p:sp>
    </p:spTree>
    <p:extLst>
      <p:ext uri="{BB962C8B-B14F-4D97-AF65-F5344CB8AC3E}">
        <p14:creationId xmlns:p14="http://schemas.microsoft.com/office/powerpoint/2010/main" val="7523230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閉塞隅角もしくは開放隅角でも狭い隅角でも、虹彩切開術・白内障手術の施行済の場合は、緑内障禁忌薬の使用制限はありません。</a:t>
            </a:r>
          </a:p>
        </p:txBody>
      </p:sp>
      <p:sp>
        <p:nvSpPr>
          <p:cNvPr id="4" name="スライド番号プレースホルダー 3"/>
          <p:cNvSpPr>
            <a:spLocks noGrp="1"/>
          </p:cNvSpPr>
          <p:nvPr>
            <p:ph type="sldNum" sz="quarter" idx="5"/>
          </p:nvPr>
        </p:nvSpPr>
        <p:spPr/>
        <p:txBody>
          <a:bodyPr/>
          <a:lstStyle/>
          <a:p>
            <a:fld id="{A41780BB-DF42-42C0-9854-6D4D77011E9D}" type="slidenum">
              <a:rPr kumimoji="1" lang="ja-JP" altLang="en-US" smtClean="0"/>
              <a:pPr/>
              <a:t>20</a:t>
            </a:fld>
            <a:endParaRPr kumimoji="1" lang="ja-JP" altLang="en-US"/>
          </a:p>
        </p:txBody>
      </p:sp>
    </p:spTree>
    <p:extLst>
      <p:ext uri="{BB962C8B-B14F-4D97-AF65-F5344CB8AC3E}">
        <p14:creationId xmlns:p14="http://schemas.microsoft.com/office/powerpoint/2010/main" val="12507352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経年変化などで、水晶体が膨隆する場合には、開放隅角が閉塞隅角に変化する場合があります。</a:t>
            </a:r>
            <a:endParaRPr kumimoji="1" lang="en-US" altLang="ja-JP" dirty="0"/>
          </a:p>
          <a:p>
            <a:r>
              <a:rPr kumimoji="1" lang="ja-JP" altLang="en-US" dirty="0"/>
              <a:t>また、治療済の閉塞隅角緑内障が、再び閉塞隅角となる場合もあります。</a:t>
            </a:r>
            <a:endParaRPr kumimoji="1" lang="en-US" altLang="ja-JP" dirty="0"/>
          </a:p>
          <a:p>
            <a:r>
              <a:rPr kumimoji="1" lang="en-US" altLang="ja-JP" dirty="0"/>
              <a:t>1</a:t>
            </a:r>
            <a:r>
              <a:rPr kumimoji="1" lang="ja-JP" altLang="en-US" dirty="0"/>
              <a:t>年に一度程度は眼科で隅角の状態を検査してもらう事が大切です。</a:t>
            </a:r>
            <a:endParaRPr kumimoji="1" lang="en-US" altLang="ja-JP" dirty="0"/>
          </a:p>
          <a:p>
            <a:r>
              <a:rPr kumimoji="1" lang="ja-JP" altLang="en-US" dirty="0"/>
              <a:t>緑内障連絡カードも１年毎に更新してもらいましょう。</a:t>
            </a:r>
          </a:p>
        </p:txBody>
      </p:sp>
      <p:sp>
        <p:nvSpPr>
          <p:cNvPr id="4" name="スライド番号プレースホルダー 3"/>
          <p:cNvSpPr>
            <a:spLocks noGrp="1"/>
          </p:cNvSpPr>
          <p:nvPr>
            <p:ph type="sldNum" sz="quarter" idx="5"/>
          </p:nvPr>
        </p:nvSpPr>
        <p:spPr/>
        <p:txBody>
          <a:bodyPr/>
          <a:lstStyle/>
          <a:p>
            <a:fld id="{A41780BB-DF42-42C0-9854-6D4D77011E9D}" type="slidenum">
              <a:rPr kumimoji="1" lang="ja-JP" altLang="en-US" smtClean="0"/>
              <a:pPr/>
              <a:t>21</a:t>
            </a:fld>
            <a:endParaRPr kumimoji="1" lang="ja-JP" altLang="en-US"/>
          </a:p>
        </p:txBody>
      </p:sp>
    </p:spTree>
    <p:extLst>
      <p:ext uri="{BB962C8B-B14F-4D97-AF65-F5344CB8AC3E}">
        <p14:creationId xmlns:p14="http://schemas.microsoft.com/office/powerpoint/2010/main" val="35760912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患者様向けの動画も作成しましたので、ご覧ください。</a:t>
            </a:r>
          </a:p>
        </p:txBody>
      </p:sp>
      <p:sp>
        <p:nvSpPr>
          <p:cNvPr id="4" name="スライド番号プレースホルダー 3"/>
          <p:cNvSpPr>
            <a:spLocks noGrp="1"/>
          </p:cNvSpPr>
          <p:nvPr>
            <p:ph type="sldNum" sz="quarter" idx="5"/>
          </p:nvPr>
        </p:nvSpPr>
        <p:spPr/>
        <p:txBody>
          <a:bodyPr/>
          <a:lstStyle/>
          <a:p>
            <a:fld id="{A41780BB-DF42-42C0-9854-6D4D77011E9D}" type="slidenum">
              <a:rPr kumimoji="1" lang="ja-JP" altLang="en-US" smtClean="0"/>
              <a:pPr/>
              <a:t>22</a:t>
            </a:fld>
            <a:endParaRPr kumimoji="1" lang="ja-JP" altLang="en-US"/>
          </a:p>
        </p:txBody>
      </p:sp>
    </p:spTree>
    <p:extLst>
      <p:ext uri="{BB962C8B-B14F-4D97-AF65-F5344CB8AC3E}">
        <p14:creationId xmlns:p14="http://schemas.microsoft.com/office/powerpoint/2010/main" val="2682716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眼科で緑内障の治療を受けている患者さんでも、自分がどの病型なのか知らない場合があり、患者自身がどの病型の緑内障であるの</a:t>
            </a:r>
            <a:r>
              <a:rPr kumimoji="1" lang="ja-JP" altLang="en-US"/>
              <a:t>かすることは大切</a:t>
            </a:r>
            <a:r>
              <a:rPr kumimoji="1" lang="ja-JP" altLang="en-US" dirty="0"/>
              <a:t>です。また、かかりつけ医・薬剤師など医療関係者も抗コリン薬の投与を検討する際は、患者がどの病型の緑内障であるか十分に確認する必要があります。眼科医は緑内障の病型について積極的に患者さん・医療関係者に情報提供する必要があります。</a:t>
            </a:r>
            <a:endParaRPr kumimoji="1" lang="en-US" altLang="ja-JP" dirty="0"/>
          </a:p>
          <a:p>
            <a:r>
              <a:rPr kumimoji="1" lang="ja-JP" altLang="en-US" dirty="0"/>
              <a:t>緑内障連絡カードが患者・かかりつけ医・薬剤師・眼科医の連携に役立つことを願います。</a:t>
            </a:r>
          </a:p>
        </p:txBody>
      </p:sp>
      <p:sp>
        <p:nvSpPr>
          <p:cNvPr id="4" name="スライド番号プレースホルダー 3"/>
          <p:cNvSpPr>
            <a:spLocks noGrp="1"/>
          </p:cNvSpPr>
          <p:nvPr>
            <p:ph type="sldNum" sz="quarter" idx="5"/>
          </p:nvPr>
        </p:nvSpPr>
        <p:spPr/>
        <p:txBody>
          <a:bodyPr/>
          <a:lstStyle/>
          <a:p>
            <a:fld id="{A41780BB-DF42-42C0-9854-6D4D77011E9D}" type="slidenum">
              <a:rPr kumimoji="1" lang="ja-JP" altLang="en-US" smtClean="0"/>
              <a:pPr/>
              <a:t>23</a:t>
            </a:fld>
            <a:endParaRPr kumimoji="1" lang="ja-JP" altLang="en-US"/>
          </a:p>
        </p:txBody>
      </p:sp>
    </p:spTree>
    <p:extLst>
      <p:ext uri="{BB962C8B-B14F-4D97-AF65-F5344CB8AC3E}">
        <p14:creationId xmlns:p14="http://schemas.microsoft.com/office/powerpoint/2010/main" val="3095113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抗コリン薬はムスカリニック性アセチルコリン受容体を遮断する副交感神経遮断薬です。目では瞳孔括約筋を弛緩させ散瞳を引き起こし、医原性の急性緑内障発作を起こし失明に至るリスクがあるため、その使用には注意が必要です。</a:t>
            </a:r>
            <a:endParaRPr kumimoji="1" lang="en-US" altLang="ja-JP" dirty="0"/>
          </a:p>
          <a:p>
            <a:r>
              <a:rPr kumimoji="1" lang="ja-JP" altLang="en-US" dirty="0"/>
              <a:t>抗不安薬、抗てんかん薬、消化性潰瘍治療薬、抗ヒスタミン薬、循環器治療薬、排尿障害治療薬、気管支拡張剤など、様々な効能を持つ薬剤として、医療現場で広く使用されており、</a:t>
            </a:r>
            <a:r>
              <a:rPr kumimoji="1" lang="en-US" altLang="ja-JP" dirty="0"/>
              <a:t>100</a:t>
            </a:r>
            <a:r>
              <a:rPr kumimoji="1" lang="ja-JP" altLang="en-US" dirty="0"/>
              <a:t>種類以上の薬剤が該当します。</a:t>
            </a:r>
            <a:endParaRPr kumimoji="1" lang="en-US" altLang="ja-JP" dirty="0"/>
          </a:p>
        </p:txBody>
      </p:sp>
      <p:sp>
        <p:nvSpPr>
          <p:cNvPr id="4" name="スライド番号プレースホルダー 3"/>
          <p:cNvSpPr>
            <a:spLocks noGrp="1"/>
          </p:cNvSpPr>
          <p:nvPr>
            <p:ph type="sldNum" sz="quarter" idx="5"/>
          </p:nvPr>
        </p:nvSpPr>
        <p:spPr/>
        <p:txBody>
          <a:bodyPr/>
          <a:lstStyle/>
          <a:p>
            <a:fld id="{A41780BB-DF42-42C0-9854-6D4D77011E9D}" type="slidenum">
              <a:rPr kumimoji="1" lang="ja-JP" altLang="en-US" smtClean="0"/>
              <a:pPr/>
              <a:t>3</a:t>
            </a:fld>
            <a:endParaRPr kumimoji="1" lang="ja-JP" altLang="en-US"/>
          </a:p>
        </p:txBody>
      </p:sp>
    </p:spTree>
    <p:extLst>
      <p:ext uri="{BB962C8B-B14F-4D97-AF65-F5344CB8AC3E}">
        <p14:creationId xmlns:p14="http://schemas.microsoft.com/office/powerpoint/2010/main" val="1258802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抗コリン薬に関して、</a:t>
            </a:r>
            <a:r>
              <a:rPr kumimoji="1" lang="en-US" altLang="ja-JP" dirty="0"/>
              <a:t>2019</a:t>
            </a:r>
            <a:r>
              <a:rPr kumimoji="1" lang="ja-JP" altLang="en-US" dirty="0"/>
              <a:t>年</a:t>
            </a:r>
            <a:r>
              <a:rPr kumimoji="1" lang="en-US" altLang="ja-JP" dirty="0"/>
              <a:t>6</a:t>
            </a:r>
            <a:r>
              <a:rPr kumimoji="1" lang="ja-JP" altLang="en-US" dirty="0"/>
              <a:t>月</a:t>
            </a:r>
            <a:r>
              <a:rPr kumimoji="1" lang="en-US" altLang="ja-JP" dirty="0"/>
              <a:t>18</a:t>
            </a:r>
            <a:r>
              <a:rPr kumimoji="1" lang="ja-JP" altLang="en-US" dirty="0"/>
              <a:t>日に添付文書の改訂が行われました。その結果、閉塞隅角緑内障では禁忌、開放隅角緑内障では慎重投与となりました。</a:t>
            </a:r>
            <a:endParaRPr kumimoji="1" lang="en-US" altLang="ja-JP" dirty="0"/>
          </a:p>
          <a:p>
            <a:r>
              <a:rPr kumimoji="1" lang="ja-JP" altLang="en-US" dirty="0"/>
              <a:t>改定前は、緑内障の患者はすべて禁忌でしたので、安全に使える範囲は広がりました。しかし、処方する医師・薬剤師にとっては慎重投与と言われても判断材料がありません。</a:t>
            </a:r>
            <a:endParaRPr kumimoji="1" lang="en-US" altLang="ja-JP" dirty="0"/>
          </a:p>
          <a:p>
            <a:r>
              <a:rPr kumimoji="1" lang="ja-JP" altLang="en-US" dirty="0"/>
              <a:t>隅角の開放・閉塞がポイントになりますので、以下にその説明をいたします。</a:t>
            </a:r>
            <a:endParaRPr kumimoji="1" lang="en-US" altLang="ja-JP" dirty="0"/>
          </a:p>
        </p:txBody>
      </p:sp>
      <p:sp>
        <p:nvSpPr>
          <p:cNvPr id="4" name="スライド番号プレースホルダー 3"/>
          <p:cNvSpPr>
            <a:spLocks noGrp="1"/>
          </p:cNvSpPr>
          <p:nvPr>
            <p:ph type="sldNum" sz="quarter" idx="5"/>
          </p:nvPr>
        </p:nvSpPr>
        <p:spPr/>
        <p:txBody>
          <a:bodyPr/>
          <a:lstStyle/>
          <a:p>
            <a:fld id="{A41780BB-DF42-42C0-9854-6D4D77011E9D}" type="slidenum">
              <a:rPr kumimoji="1" lang="ja-JP" altLang="en-US" smtClean="0"/>
              <a:pPr/>
              <a:t>4</a:t>
            </a:fld>
            <a:endParaRPr kumimoji="1" lang="ja-JP" altLang="en-US"/>
          </a:p>
        </p:txBody>
      </p:sp>
    </p:spTree>
    <p:extLst>
      <p:ext uri="{BB962C8B-B14F-4D97-AF65-F5344CB8AC3E}">
        <p14:creationId xmlns:p14="http://schemas.microsoft.com/office/powerpoint/2010/main" val="1166823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緑内障は、視神経と視野に特徴的変化を持つ目の病気です。左下の眼底写真では視神経乳頭陥凹が拡大し神経線維束欠損を認めます。視野は図に示す如く徐々に欠損が広がっていきます。</a:t>
            </a:r>
            <a:endParaRPr kumimoji="1" lang="en-US" altLang="ja-JP" dirty="0"/>
          </a:p>
          <a:p>
            <a:r>
              <a:rPr kumimoji="1" lang="ja-JP" altLang="en-US" dirty="0"/>
              <a:t>通常、眼圧を十分に下降させることにより視神経障害を改善もしくは抑制しうる眼疾患です。</a:t>
            </a:r>
          </a:p>
        </p:txBody>
      </p:sp>
      <p:sp>
        <p:nvSpPr>
          <p:cNvPr id="4" name="スライド番号プレースホルダー 3"/>
          <p:cNvSpPr>
            <a:spLocks noGrp="1"/>
          </p:cNvSpPr>
          <p:nvPr>
            <p:ph type="sldNum" sz="quarter" idx="5"/>
          </p:nvPr>
        </p:nvSpPr>
        <p:spPr/>
        <p:txBody>
          <a:bodyPr/>
          <a:lstStyle/>
          <a:p>
            <a:fld id="{A41780BB-DF42-42C0-9854-6D4D77011E9D}" type="slidenum">
              <a:rPr kumimoji="1" lang="ja-JP" altLang="en-US" smtClean="0"/>
              <a:pPr/>
              <a:t>5</a:t>
            </a:fld>
            <a:endParaRPr kumimoji="1" lang="ja-JP" altLang="en-US"/>
          </a:p>
        </p:txBody>
      </p:sp>
    </p:spTree>
    <p:extLst>
      <p:ext uri="{BB962C8B-B14F-4D97-AF65-F5344CB8AC3E}">
        <p14:creationId xmlns:p14="http://schemas.microsoft.com/office/powerpoint/2010/main" val="1102803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緑内障は隅角の形状により開放と閉塞の</a:t>
            </a:r>
            <a:r>
              <a:rPr kumimoji="1" lang="en-US" altLang="ja-JP" dirty="0"/>
              <a:t>2</a:t>
            </a:r>
            <a:r>
              <a:rPr kumimoji="1" lang="ja-JP" altLang="en-US" dirty="0"/>
              <a:t>型、原因により原発と続発の</a:t>
            </a:r>
            <a:r>
              <a:rPr kumimoji="1" lang="en-US" altLang="ja-JP" dirty="0"/>
              <a:t>2</a:t>
            </a:r>
            <a:r>
              <a:rPr kumimoji="1" lang="ja-JP" altLang="en-US" dirty="0"/>
              <a:t>型に分類されます。特殊な小児緑内障を合わせて</a:t>
            </a:r>
            <a:r>
              <a:rPr kumimoji="1" lang="en-US" altLang="ja-JP" dirty="0"/>
              <a:t>5</a:t>
            </a:r>
            <a:r>
              <a:rPr kumimoji="1" lang="ja-JP" altLang="en-US" dirty="0"/>
              <a:t>型に分類されます。</a:t>
            </a:r>
          </a:p>
        </p:txBody>
      </p:sp>
      <p:sp>
        <p:nvSpPr>
          <p:cNvPr id="4" name="スライド番号プレースホルダー 3"/>
          <p:cNvSpPr>
            <a:spLocks noGrp="1"/>
          </p:cNvSpPr>
          <p:nvPr>
            <p:ph type="sldNum" sz="quarter" idx="5"/>
          </p:nvPr>
        </p:nvSpPr>
        <p:spPr/>
        <p:txBody>
          <a:bodyPr/>
          <a:lstStyle/>
          <a:p>
            <a:fld id="{A41780BB-DF42-42C0-9854-6D4D77011E9D}" type="slidenum">
              <a:rPr kumimoji="1" lang="ja-JP" altLang="en-US" smtClean="0"/>
              <a:pPr/>
              <a:t>6</a:t>
            </a:fld>
            <a:endParaRPr kumimoji="1" lang="ja-JP" altLang="en-US"/>
          </a:p>
        </p:txBody>
      </p:sp>
    </p:spTree>
    <p:extLst>
      <p:ext uri="{BB962C8B-B14F-4D97-AF65-F5344CB8AC3E}">
        <p14:creationId xmlns:p14="http://schemas.microsoft.com/office/powerpoint/2010/main" val="2925565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目の中には房水と呼ばれる水の流れがあります。まず房水は毛様体で産生され、水晶体の前面を通り、瞳孔から前房に入ります。</a:t>
            </a:r>
            <a:endParaRPr kumimoji="1" lang="en-US" altLang="ja-JP" dirty="0"/>
          </a:p>
          <a:p>
            <a:r>
              <a:rPr kumimoji="1" lang="ja-JP" altLang="en-US" dirty="0"/>
              <a:t>前房水は「隅角」と呼ばれる角膜の後面と虹彩の前面で形成される場所から眼外に流れ出ます。</a:t>
            </a:r>
            <a:endParaRPr kumimoji="1" lang="en-US" altLang="ja-JP" dirty="0"/>
          </a:p>
          <a:p>
            <a:r>
              <a:rPr kumimoji="1" lang="ja-JP" altLang="en-US" dirty="0"/>
              <a:t>房水の産生と排出の量がバランスすることで、一定の目の固さ、眼圧が保たれます。</a:t>
            </a:r>
            <a:endParaRPr kumimoji="1" lang="en-US" altLang="ja-JP" dirty="0"/>
          </a:p>
          <a:p>
            <a:r>
              <a:rPr kumimoji="1" lang="ja-JP" altLang="en-US" dirty="0"/>
              <a:t>この図の隅角は「開放隅角」です。</a:t>
            </a:r>
          </a:p>
        </p:txBody>
      </p:sp>
      <p:sp>
        <p:nvSpPr>
          <p:cNvPr id="4" name="スライド番号プレースホルダー 3"/>
          <p:cNvSpPr>
            <a:spLocks noGrp="1"/>
          </p:cNvSpPr>
          <p:nvPr>
            <p:ph type="sldNum" sz="quarter" idx="5"/>
          </p:nvPr>
        </p:nvSpPr>
        <p:spPr/>
        <p:txBody>
          <a:bodyPr/>
          <a:lstStyle/>
          <a:p>
            <a:fld id="{A41780BB-DF42-42C0-9854-6D4D77011E9D}" type="slidenum">
              <a:rPr kumimoji="1" lang="ja-JP" altLang="en-US" smtClean="0"/>
              <a:pPr/>
              <a:t>7</a:t>
            </a:fld>
            <a:endParaRPr kumimoji="1" lang="ja-JP" altLang="en-US"/>
          </a:p>
        </p:txBody>
      </p:sp>
    </p:spTree>
    <p:extLst>
      <p:ext uri="{BB962C8B-B14F-4D97-AF65-F5344CB8AC3E}">
        <p14:creationId xmlns:p14="http://schemas.microsoft.com/office/powerpoint/2010/main" val="522392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閉塞隅角では隅角が狭くなり房水の流れが滞ります。毛様体での房水の産生は変わりありませんから、眼圧が上昇て間が固くなります。この状態は急性緑内障発作と呼ばれ、失明の危険があります。</a:t>
            </a:r>
            <a:endParaRPr kumimoji="1" lang="en-US" altLang="ja-JP" dirty="0"/>
          </a:p>
          <a:p>
            <a:r>
              <a:rPr kumimoji="1" lang="ja-JP" altLang="en-US" dirty="0"/>
              <a:t>抗コリン薬は散瞳作用があるため閉塞隅角緑内障では医原性の緑内障発作を引き起こす可能性があります。</a:t>
            </a:r>
            <a:endParaRPr kumimoji="1" lang="en-US" altLang="ja-JP" dirty="0"/>
          </a:p>
        </p:txBody>
      </p:sp>
      <p:sp>
        <p:nvSpPr>
          <p:cNvPr id="4" name="スライド番号プレースホルダー 3"/>
          <p:cNvSpPr>
            <a:spLocks noGrp="1"/>
          </p:cNvSpPr>
          <p:nvPr>
            <p:ph type="sldNum" sz="quarter" idx="5"/>
          </p:nvPr>
        </p:nvSpPr>
        <p:spPr/>
        <p:txBody>
          <a:bodyPr/>
          <a:lstStyle/>
          <a:p>
            <a:fld id="{A41780BB-DF42-42C0-9854-6D4D77011E9D}" type="slidenum">
              <a:rPr kumimoji="1" lang="ja-JP" altLang="en-US" smtClean="0"/>
              <a:pPr/>
              <a:t>8</a:t>
            </a:fld>
            <a:endParaRPr kumimoji="1" lang="ja-JP" altLang="en-US"/>
          </a:p>
        </p:txBody>
      </p:sp>
    </p:spTree>
    <p:extLst>
      <p:ext uri="{BB962C8B-B14F-4D97-AF65-F5344CB8AC3E}">
        <p14:creationId xmlns:p14="http://schemas.microsoft.com/office/powerpoint/2010/main" val="3535397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隅角の広さの程度に関しては</a:t>
            </a:r>
            <a:r>
              <a:rPr kumimoji="1" lang="en-US" altLang="ja-JP" dirty="0"/>
              <a:t>Shaffer</a:t>
            </a:r>
            <a:r>
              <a:rPr kumimoji="1" lang="ja-JP" altLang="en-US" dirty="0"/>
              <a:t>分類が日本ではよく使われています。</a:t>
            </a:r>
            <a:endParaRPr kumimoji="1" lang="en-US" altLang="ja-JP" dirty="0"/>
          </a:p>
          <a:p>
            <a:r>
              <a:rPr kumimoji="1" lang="en-US" altLang="ja-JP" dirty="0"/>
              <a:t>Grade 3</a:t>
            </a:r>
            <a:r>
              <a:rPr kumimoji="1" lang="ja-JP" altLang="en-US" dirty="0"/>
              <a:t>以上の開放隅角でありながら急性緑内障発作を起こすことは基本的にはありません。</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ただし、開放隅角緑内障の患者のうち、</a:t>
            </a:r>
            <a:r>
              <a:rPr kumimoji="1" lang="en-US" altLang="ja-JP" dirty="0"/>
              <a:t>Grade 1-2</a:t>
            </a:r>
            <a:r>
              <a:rPr kumimoji="1" lang="ja-JP" altLang="en-US" dirty="0"/>
              <a:t>の狭隅角眼の患者については、抗コリン薬を投与した場合に隅角閉塞が起き、急性緑内障発作が生じる可能性は否定できません。</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これをもって、添付文書の改訂では、閉塞隅角緑内障では「禁忌」、開放隅角緑内障では「慎重投与」とされました。</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A41780BB-DF42-42C0-9854-6D4D77011E9D}" type="slidenum">
              <a:rPr kumimoji="1" lang="ja-JP" altLang="en-US" smtClean="0"/>
              <a:pPr/>
              <a:t>9</a:t>
            </a:fld>
            <a:endParaRPr kumimoji="1" lang="ja-JP" altLang="en-US"/>
          </a:p>
        </p:txBody>
      </p:sp>
    </p:spTree>
    <p:extLst>
      <p:ext uri="{BB962C8B-B14F-4D97-AF65-F5344CB8AC3E}">
        <p14:creationId xmlns:p14="http://schemas.microsoft.com/office/powerpoint/2010/main" val="3189610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C5FAF056-8B5B-4B68-A371-180E9AB7547D}" type="datetimeFigureOut">
              <a:rPr kumimoji="1" lang="ja-JP" altLang="en-US" smtClean="0"/>
              <a:pPr/>
              <a:t>2023/6/9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F7F267C-15CA-4CA6-AFBB-45AEB4B4F5B8}"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C5FAF056-8B5B-4B68-A371-180E9AB7547D}" type="datetimeFigureOut">
              <a:rPr kumimoji="1" lang="ja-JP" altLang="en-US" smtClean="0"/>
              <a:pPr/>
              <a:t>2023/6/9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F7F267C-15CA-4CA6-AFBB-45AEB4B4F5B8}"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C5FAF056-8B5B-4B68-A371-180E9AB7547D}" type="datetimeFigureOut">
              <a:rPr kumimoji="1" lang="ja-JP" altLang="en-US" smtClean="0"/>
              <a:pPr/>
              <a:t>2023/6/9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F7F267C-15CA-4CA6-AFBB-45AEB4B4F5B8}"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C5FAF056-8B5B-4B68-A371-180E9AB7547D}" type="datetimeFigureOut">
              <a:rPr kumimoji="1" lang="ja-JP" altLang="en-US" smtClean="0"/>
              <a:pPr/>
              <a:t>2023/6/9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F7F267C-15CA-4CA6-AFBB-45AEB4B4F5B8}"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C5FAF056-8B5B-4B68-A371-180E9AB7547D}" type="datetimeFigureOut">
              <a:rPr kumimoji="1" lang="ja-JP" altLang="en-US" smtClean="0"/>
              <a:pPr/>
              <a:t>2023/6/9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F7F267C-15CA-4CA6-AFBB-45AEB4B4F5B8}"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C5FAF056-8B5B-4B68-A371-180E9AB7547D}" type="datetimeFigureOut">
              <a:rPr kumimoji="1" lang="ja-JP" altLang="en-US" smtClean="0"/>
              <a:pPr/>
              <a:t>2023/6/9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F7F267C-15CA-4CA6-AFBB-45AEB4B4F5B8}"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C5FAF056-8B5B-4B68-A371-180E9AB7547D}" type="datetimeFigureOut">
              <a:rPr kumimoji="1" lang="ja-JP" altLang="en-US" smtClean="0"/>
              <a:pPr/>
              <a:t>2023/6/9</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7F7F267C-15CA-4CA6-AFBB-45AEB4B4F5B8}"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C5FAF056-8B5B-4B68-A371-180E9AB7547D}" type="datetimeFigureOut">
              <a:rPr kumimoji="1" lang="ja-JP" altLang="en-US" smtClean="0"/>
              <a:pPr/>
              <a:t>2023/6/9</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7F7F267C-15CA-4CA6-AFBB-45AEB4B4F5B8}"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C5FAF056-8B5B-4B68-A371-180E9AB7547D}" type="datetimeFigureOut">
              <a:rPr kumimoji="1" lang="ja-JP" altLang="en-US" smtClean="0"/>
              <a:pPr/>
              <a:t>2023/6/9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7F7F267C-15CA-4CA6-AFBB-45AEB4B4F5B8}"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C5FAF056-8B5B-4B68-A371-180E9AB7547D}" type="datetimeFigureOut">
              <a:rPr kumimoji="1" lang="ja-JP" altLang="en-US" smtClean="0"/>
              <a:pPr/>
              <a:t>2023/6/9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F7F267C-15CA-4CA6-AFBB-45AEB4B4F5B8}"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C5FAF056-8B5B-4B68-A371-180E9AB7547D}" type="datetimeFigureOut">
              <a:rPr kumimoji="1" lang="ja-JP" altLang="en-US" smtClean="0"/>
              <a:pPr/>
              <a:t>2023/6/9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7F7F267C-15CA-4CA6-AFBB-45AEB4B4F5B8}"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FAF056-8B5B-4B68-A371-180E9AB7547D}" type="datetimeFigureOut">
              <a:rPr kumimoji="1" lang="ja-JP" altLang="en-US" smtClean="0"/>
              <a:pPr/>
              <a:t>2023/6/9</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7F267C-15CA-4CA6-AFBB-45AEB4B4F5B8}"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44242" y="332657"/>
            <a:ext cx="8055516" cy="1080120"/>
          </a:xfrm>
        </p:spPr>
        <p:txBody>
          <a:bodyPr>
            <a:normAutofit/>
          </a:bodyPr>
          <a:lstStyle/>
          <a:p>
            <a:r>
              <a:rPr lang="ja-JP" altLang="en-US" sz="5400" dirty="0"/>
              <a:t>抗コリン薬と緑内障</a:t>
            </a:r>
            <a:endParaRPr kumimoji="1" lang="ja-JP" altLang="en-US" sz="5400" dirty="0"/>
          </a:p>
        </p:txBody>
      </p:sp>
      <p:sp>
        <p:nvSpPr>
          <p:cNvPr id="5" name="タイトル 1"/>
          <p:cNvSpPr txBox="1">
            <a:spLocks/>
          </p:cNvSpPr>
          <p:nvPr/>
        </p:nvSpPr>
        <p:spPr>
          <a:xfrm>
            <a:off x="0" y="5379001"/>
            <a:ext cx="9144000" cy="714295"/>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800" dirty="0">
                <a:solidFill>
                  <a:prstClr val="black"/>
                </a:solidFill>
              </a:rPr>
              <a:t>日本眼科医会・日本緑内障学会</a:t>
            </a:r>
            <a:endParaRPr lang="ja-JP" altLang="en-US" sz="3800" dirty="0"/>
          </a:p>
        </p:txBody>
      </p:sp>
      <p:pic>
        <p:nvPicPr>
          <p:cNvPr id="9" name="図 8" descr="テキスト が含まれている画像&#10;&#10;自動的に生成された説明">
            <a:extLst>
              <a:ext uri="{FF2B5EF4-FFF2-40B4-BE49-F238E27FC236}">
                <a16:creationId xmlns:a16="http://schemas.microsoft.com/office/drawing/2014/main" id="{9BA0E9CC-D64B-729E-DBE8-FED1A76F48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980845"/>
            <a:ext cx="4232522" cy="2674851"/>
          </a:xfrm>
          <a:prstGeom prst="rect">
            <a:avLst/>
          </a:prstGeom>
          <a:ln>
            <a:solidFill>
              <a:schemeClr val="tx1"/>
            </a:solidFill>
          </a:ln>
        </p:spPr>
      </p:pic>
      <p:pic>
        <p:nvPicPr>
          <p:cNvPr id="11" name="図 10" descr="テキスト&#10;&#10;自動的に生成された説明">
            <a:extLst>
              <a:ext uri="{FF2B5EF4-FFF2-40B4-BE49-F238E27FC236}">
                <a16:creationId xmlns:a16="http://schemas.microsoft.com/office/drawing/2014/main" id="{81958C32-98F6-98DB-E4F1-223E5259BC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5980" y="1980845"/>
            <a:ext cx="4251673" cy="2674851"/>
          </a:xfrm>
          <a:prstGeom prst="rect">
            <a:avLst/>
          </a:prstGeom>
          <a:ln>
            <a:solidFill>
              <a:schemeClr val="tx1"/>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A3A9B2-D196-4EB0-BA0E-2B85409249B7}"/>
              </a:ext>
            </a:extLst>
          </p:cNvPr>
          <p:cNvSpPr>
            <a:spLocks noGrp="1"/>
          </p:cNvSpPr>
          <p:nvPr>
            <p:ph type="title"/>
          </p:nvPr>
        </p:nvSpPr>
        <p:spPr>
          <a:xfrm>
            <a:off x="457200" y="2878896"/>
            <a:ext cx="8229600" cy="1143000"/>
          </a:xfrm>
        </p:spPr>
        <p:txBody>
          <a:bodyPr/>
          <a:lstStyle/>
          <a:p>
            <a:r>
              <a:rPr lang="ja-JP" altLang="en-US" dirty="0"/>
              <a:t>散瞳による隅角閉塞</a:t>
            </a:r>
            <a:endParaRPr kumimoji="1" lang="ja-JP" altLang="en-US" dirty="0"/>
          </a:p>
        </p:txBody>
      </p:sp>
      <p:pic>
        <p:nvPicPr>
          <p:cNvPr id="6" name="図 5" descr="男, グリーン, バッグ, 立つ が含まれている画像">
            <a:extLst>
              <a:ext uri="{FF2B5EF4-FFF2-40B4-BE49-F238E27FC236}">
                <a16:creationId xmlns:a16="http://schemas.microsoft.com/office/drawing/2014/main" id="{56DCE04C-59BB-76F0-9B4E-7DA0F62783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5371" y="1422443"/>
            <a:ext cx="5093258" cy="2476539"/>
          </a:xfrm>
          <a:prstGeom prst="rect">
            <a:avLst/>
          </a:prstGeom>
        </p:spPr>
      </p:pic>
      <p:pic>
        <p:nvPicPr>
          <p:cNvPr id="8" name="図 7" descr="座る, グリーン, 猫, 小さい が含まれている画像">
            <a:extLst>
              <a:ext uri="{FF2B5EF4-FFF2-40B4-BE49-F238E27FC236}">
                <a16:creationId xmlns:a16="http://schemas.microsoft.com/office/drawing/2014/main" id="{1D9610DD-54F4-6F6B-33B5-97EC7D89DC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5371" y="4144810"/>
            <a:ext cx="5093258" cy="2459964"/>
          </a:xfrm>
          <a:prstGeom prst="rect">
            <a:avLst/>
          </a:prstGeom>
        </p:spPr>
      </p:pic>
      <p:sp>
        <p:nvSpPr>
          <p:cNvPr id="9" name="テキスト ボックス 8">
            <a:extLst>
              <a:ext uri="{FF2B5EF4-FFF2-40B4-BE49-F238E27FC236}">
                <a16:creationId xmlns:a16="http://schemas.microsoft.com/office/drawing/2014/main" id="{0899D7DF-E33B-7A28-A801-9397A917356E}"/>
              </a:ext>
            </a:extLst>
          </p:cNvPr>
          <p:cNvSpPr txBox="1"/>
          <p:nvPr/>
        </p:nvSpPr>
        <p:spPr>
          <a:xfrm>
            <a:off x="579324" y="1422443"/>
            <a:ext cx="1415772" cy="584775"/>
          </a:xfrm>
          <a:prstGeom prst="rect">
            <a:avLst/>
          </a:prstGeom>
          <a:noFill/>
        </p:spPr>
        <p:txBody>
          <a:bodyPr wrap="none" rtlCol="0">
            <a:spAutoFit/>
          </a:bodyPr>
          <a:lstStyle/>
          <a:p>
            <a:r>
              <a:rPr kumimoji="1" lang="ja-JP" altLang="en-US" sz="3200" dirty="0"/>
              <a:t>散瞳前</a:t>
            </a:r>
            <a:endParaRPr lang="en-US" altLang="ja-JP" sz="3200" dirty="0"/>
          </a:p>
        </p:txBody>
      </p:sp>
      <p:sp>
        <p:nvSpPr>
          <p:cNvPr id="10" name="テキスト ボックス 9">
            <a:extLst>
              <a:ext uri="{FF2B5EF4-FFF2-40B4-BE49-F238E27FC236}">
                <a16:creationId xmlns:a16="http://schemas.microsoft.com/office/drawing/2014/main" id="{6B03D23C-313F-7D09-2BB6-A85559A99F0A}"/>
              </a:ext>
            </a:extLst>
          </p:cNvPr>
          <p:cNvSpPr txBox="1"/>
          <p:nvPr/>
        </p:nvSpPr>
        <p:spPr>
          <a:xfrm>
            <a:off x="609599" y="4072443"/>
            <a:ext cx="1415772" cy="584775"/>
          </a:xfrm>
          <a:prstGeom prst="rect">
            <a:avLst/>
          </a:prstGeom>
          <a:noFill/>
        </p:spPr>
        <p:txBody>
          <a:bodyPr wrap="none" rtlCol="0">
            <a:spAutoFit/>
          </a:bodyPr>
          <a:lstStyle/>
          <a:p>
            <a:r>
              <a:rPr lang="ja-JP" altLang="en-US" sz="3200" dirty="0"/>
              <a:t>散瞳後</a:t>
            </a:r>
            <a:endParaRPr lang="en-US" altLang="ja-JP" sz="3200" dirty="0"/>
          </a:p>
        </p:txBody>
      </p:sp>
      <p:sp>
        <p:nvSpPr>
          <p:cNvPr id="12" name="テキスト ボックス 11">
            <a:extLst>
              <a:ext uri="{FF2B5EF4-FFF2-40B4-BE49-F238E27FC236}">
                <a16:creationId xmlns:a16="http://schemas.microsoft.com/office/drawing/2014/main" id="{559785B7-5FC6-2F47-581C-9DAA687154CD}"/>
              </a:ext>
            </a:extLst>
          </p:cNvPr>
          <p:cNvSpPr txBox="1"/>
          <p:nvPr/>
        </p:nvSpPr>
        <p:spPr>
          <a:xfrm>
            <a:off x="7452320" y="6525344"/>
            <a:ext cx="1620957" cy="307777"/>
          </a:xfrm>
          <a:prstGeom prst="rect">
            <a:avLst/>
          </a:prstGeom>
          <a:noFill/>
        </p:spPr>
        <p:txBody>
          <a:bodyPr wrap="none" rtlCol="0">
            <a:spAutoFit/>
          </a:bodyPr>
          <a:lstStyle/>
          <a:p>
            <a:r>
              <a:rPr lang="ja-JP" altLang="en-US" sz="1400" dirty="0"/>
              <a:t>髙梨眼科医院症例</a:t>
            </a:r>
            <a:endParaRPr kumimoji="1" lang="ja-JP" altLang="en-US" sz="1400" dirty="0"/>
          </a:p>
        </p:txBody>
      </p:sp>
      <p:sp>
        <p:nvSpPr>
          <p:cNvPr id="13" name="タイトル 1">
            <a:extLst>
              <a:ext uri="{FF2B5EF4-FFF2-40B4-BE49-F238E27FC236}">
                <a16:creationId xmlns:a16="http://schemas.microsoft.com/office/drawing/2014/main" id="{ADA3A9B2-D196-4EB0-BA0E-2B85409249B7}"/>
              </a:ext>
            </a:extLst>
          </p:cNvPr>
          <p:cNvSpPr txBox="1">
            <a:spLocks/>
          </p:cNvSpPr>
          <p:nvPr/>
        </p:nvSpPr>
        <p:spPr>
          <a:xfrm>
            <a:off x="457200" y="18618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5400" dirty="0"/>
              <a:t>散瞳による隅角閉塞</a:t>
            </a:r>
          </a:p>
        </p:txBody>
      </p:sp>
      <p:cxnSp>
        <p:nvCxnSpPr>
          <p:cNvPr id="4" name="直線矢印コネクタ 3">
            <a:extLst>
              <a:ext uri="{FF2B5EF4-FFF2-40B4-BE49-F238E27FC236}">
                <a16:creationId xmlns:a16="http://schemas.microsoft.com/office/drawing/2014/main" id="{B09B21C5-CB26-89AE-D061-5A2B95ED47A8}"/>
              </a:ext>
            </a:extLst>
          </p:cNvPr>
          <p:cNvCxnSpPr>
            <a:cxnSpLocks/>
          </p:cNvCxnSpPr>
          <p:nvPr/>
        </p:nvCxnSpPr>
        <p:spPr>
          <a:xfrm>
            <a:off x="4427984" y="2420888"/>
            <a:ext cx="576064" cy="72008"/>
          </a:xfrm>
          <a:prstGeom prst="straightConnector1">
            <a:avLst/>
          </a:prstGeom>
          <a:ln w="762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B3099735-34BD-656C-90AF-9230BE0B8C3E}"/>
              </a:ext>
            </a:extLst>
          </p:cNvPr>
          <p:cNvCxnSpPr>
            <a:cxnSpLocks/>
          </p:cNvCxnSpPr>
          <p:nvPr/>
        </p:nvCxnSpPr>
        <p:spPr>
          <a:xfrm>
            <a:off x="4139952" y="5085184"/>
            <a:ext cx="1152128" cy="144016"/>
          </a:xfrm>
          <a:prstGeom prst="straightConnector1">
            <a:avLst/>
          </a:prstGeom>
          <a:ln w="762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3E2C6406-321D-3A1D-3677-C9C37E1A21CB}"/>
              </a:ext>
            </a:extLst>
          </p:cNvPr>
          <p:cNvCxnSpPr>
            <a:cxnSpLocks/>
          </p:cNvCxnSpPr>
          <p:nvPr/>
        </p:nvCxnSpPr>
        <p:spPr>
          <a:xfrm flipH="1">
            <a:off x="6388942" y="5157192"/>
            <a:ext cx="318910" cy="414419"/>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668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B54E68-9D63-4042-82C1-51E46CD118C9}"/>
              </a:ext>
            </a:extLst>
          </p:cNvPr>
          <p:cNvSpPr>
            <a:spLocks noGrp="1"/>
          </p:cNvSpPr>
          <p:nvPr>
            <p:ph type="title"/>
          </p:nvPr>
        </p:nvSpPr>
        <p:spPr/>
        <p:txBody>
          <a:bodyPr/>
          <a:lstStyle/>
          <a:p>
            <a:r>
              <a:rPr lang="ja-JP" altLang="en-US" dirty="0"/>
              <a:t>レーザー虹彩切開</a:t>
            </a:r>
            <a:r>
              <a:rPr kumimoji="1" lang="ja-JP" altLang="en-US" dirty="0"/>
              <a:t>術</a:t>
            </a:r>
          </a:p>
        </p:txBody>
      </p:sp>
      <p:sp>
        <p:nvSpPr>
          <p:cNvPr id="7" name="テキスト ボックス 6">
            <a:extLst>
              <a:ext uri="{FF2B5EF4-FFF2-40B4-BE49-F238E27FC236}">
                <a16:creationId xmlns:a16="http://schemas.microsoft.com/office/drawing/2014/main" id="{DA84F342-79F8-4892-82C0-A15BC93B3E84}"/>
              </a:ext>
            </a:extLst>
          </p:cNvPr>
          <p:cNvSpPr txBox="1"/>
          <p:nvPr/>
        </p:nvSpPr>
        <p:spPr>
          <a:xfrm>
            <a:off x="1547664" y="1988840"/>
            <a:ext cx="646331" cy="369332"/>
          </a:xfrm>
          <a:prstGeom prst="rect">
            <a:avLst/>
          </a:prstGeom>
          <a:noFill/>
        </p:spPr>
        <p:txBody>
          <a:bodyPr wrap="none" rtlCol="0">
            <a:spAutoFit/>
          </a:bodyPr>
          <a:lstStyle/>
          <a:p>
            <a:r>
              <a:rPr kumimoji="1" lang="ja-JP" altLang="en-US" dirty="0">
                <a:solidFill>
                  <a:schemeClr val="bg1"/>
                </a:solidFill>
              </a:rPr>
              <a:t>術前</a:t>
            </a:r>
          </a:p>
        </p:txBody>
      </p:sp>
      <p:sp>
        <p:nvSpPr>
          <p:cNvPr id="8" name="テキスト ボックス 7">
            <a:extLst>
              <a:ext uri="{FF2B5EF4-FFF2-40B4-BE49-F238E27FC236}">
                <a16:creationId xmlns:a16="http://schemas.microsoft.com/office/drawing/2014/main" id="{EAE6864E-0291-49EC-9B34-497949A838D6}"/>
              </a:ext>
            </a:extLst>
          </p:cNvPr>
          <p:cNvSpPr txBox="1"/>
          <p:nvPr/>
        </p:nvSpPr>
        <p:spPr>
          <a:xfrm>
            <a:off x="5508104" y="3789040"/>
            <a:ext cx="646331" cy="369332"/>
          </a:xfrm>
          <a:prstGeom prst="rect">
            <a:avLst/>
          </a:prstGeom>
          <a:noFill/>
        </p:spPr>
        <p:txBody>
          <a:bodyPr wrap="none" rtlCol="0">
            <a:spAutoFit/>
          </a:bodyPr>
          <a:lstStyle/>
          <a:p>
            <a:r>
              <a:rPr lang="ja-JP" altLang="en-US" dirty="0">
                <a:solidFill>
                  <a:schemeClr val="bg1"/>
                </a:solidFill>
              </a:rPr>
              <a:t>術後</a:t>
            </a:r>
            <a:endParaRPr kumimoji="1" lang="ja-JP" altLang="en-US" dirty="0">
              <a:solidFill>
                <a:schemeClr val="bg1"/>
              </a:solidFill>
            </a:endParaRPr>
          </a:p>
        </p:txBody>
      </p:sp>
      <p:pic>
        <p:nvPicPr>
          <p:cNvPr id="5" name="図 4" descr="屋内, 座る, グリーン, ラケット が含まれている画像">
            <a:extLst>
              <a:ext uri="{FF2B5EF4-FFF2-40B4-BE49-F238E27FC236}">
                <a16:creationId xmlns:a16="http://schemas.microsoft.com/office/drawing/2014/main" id="{063C5BA9-A974-E72B-0E03-16DF439433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0829" y="1417638"/>
            <a:ext cx="5209519" cy="2510895"/>
          </a:xfrm>
          <a:prstGeom prst="rect">
            <a:avLst/>
          </a:prstGeom>
        </p:spPr>
      </p:pic>
      <p:pic>
        <p:nvPicPr>
          <p:cNvPr id="10" name="図 9" descr="座る, 小さい, グリーン, 猫 が含まれている画像">
            <a:extLst>
              <a:ext uri="{FF2B5EF4-FFF2-40B4-BE49-F238E27FC236}">
                <a16:creationId xmlns:a16="http://schemas.microsoft.com/office/drawing/2014/main" id="{07AC882D-FA45-4BE5-726F-0FEF732290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0829" y="4130314"/>
            <a:ext cx="5179282" cy="2543807"/>
          </a:xfrm>
          <a:prstGeom prst="rect">
            <a:avLst/>
          </a:prstGeom>
        </p:spPr>
      </p:pic>
      <p:sp>
        <p:nvSpPr>
          <p:cNvPr id="11" name="テキスト ボックス 10">
            <a:extLst>
              <a:ext uri="{FF2B5EF4-FFF2-40B4-BE49-F238E27FC236}">
                <a16:creationId xmlns:a16="http://schemas.microsoft.com/office/drawing/2014/main" id="{2593F811-5916-5E21-4F71-66702DB666FC}"/>
              </a:ext>
            </a:extLst>
          </p:cNvPr>
          <p:cNvSpPr txBox="1"/>
          <p:nvPr/>
        </p:nvSpPr>
        <p:spPr>
          <a:xfrm>
            <a:off x="844014" y="1426546"/>
            <a:ext cx="1005403" cy="584775"/>
          </a:xfrm>
          <a:prstGeom prst="rect">
            <a:avLst/>
          </a:prstGeom>
          <a:noFill/>
        </p:spPr>
        <p:txBody>
          <a:bodyPr wrap="none" rtlCol="0">
            <a:spAutoFit/>
          </a:bodyPr>
          <a:lstStyle/>
          <a:p>
            <a:r>
              <a:rPr kumimoji="1" lang="ja-JP" altLang="en-US" sz="3200" dirty="0"/>
              <a:t>術前</a:t>
            </a:r>
            <a:endParaRPr kumimoji="1" lang="en-US" altLang="ja-JP" sz="3200" dirty="0"/>
          </a:p>
        </p:txBody>
      </p:sp>
      <p:sp>
        <p:nvSpPr>
          <p:cNvPr id="12" name="テキスト ボックス 11">
            <a:extLst>
              <a:ext uri="{FF2B5EF4-FFF2-40B4-BE49-F238E27FC236}">
                <a16:creationId xmlns:a16="http://schemas.microsoft.com/office/drawing/2014/main" id="{E9EC2C1C-DB96-D505-9CFC-6F10C8079FBE}"/>
              </a:ext>
            </a:extLst>
          </p:cNvPr>
          <p:cNvSpPr txBox="1"/>
          <p:nvPr/>
        </p:nvSpPr>
        <p:spPr>
          <a:xfrm>
            <a:off x="879354" y="4128938"/>
            <a:ext cx="1005403" cy="584775"/>
          </a:xfrm>
          <a:prstGeom prst="rect">
            <a:avLst/>
          </a:prstGeom>
          <a:noFill/>
        </p:spPr>
        <p:txBody>
          <a:bodyPr wrap="none" rtlCol="0">
            <a:spAutoFit/>
          </a:bodyPr>
          <a:lstStyle/>
          <a:p>
            <a:r>
              <a:rPr lang="ja-JP" altLang="en-US" sz="3200" dirty="0"/>
              <a:t>術後</a:t>
            </a:r>
            <a:endParaRPr lang="en-US" altLang="ja-JP" sz="3200" dirty="0"/>
          </a:p>
        </p:txBody>
      </p:sp>
      <p:sp>
        <p:nvSpPr>
          <p:cNvPr id="13" name="テキスト ボックス 12">
            <a:extLst>
              <a:ext uri="{FF2B5EF4-FFF2-40B4-BE49-F238E27FC236}">
                <a16:creationId xmlns:a16="http://schemas.microsoft.com/office/drawing/2014/main" id="{8482EDAF-F0EF-D6AC-7096-80BDEE9E9EB4}"/>
              </a:ext>
            </a:extLst>
          </p:cNvPr>
          <p:cNvSpPr txBox="1"/>
          <p:nvPr/>
        </p:nvSpPr>
        <p:spPr>
          <a:xfrm>
            <a:off x="7452320" y="6525344"/>
            <a:ext cx="1620957" cy="307777"/>
          </a:xfrm>
          <a:prstGeom prst="rect">
            <a:avLst/>
          </a:prstGeom>
          <a:noFill/>
        </p:spPr>
        <p:txBody>
          <a:bodyPr wrap="none" rtlCol="0">
            <a:spAutoFit/>
          </a:bodyPr>
          <a:lstStyle/>
          <a:p>
            <a:r>
              <a:rPr lang="ja-JP" altLang="en-US" sz="1400" dirty="0"/>
              <a:t>髙梨眼科医院症例</a:t>
            </a:r>
            <a:endParaRPr kumimoji="1" lang="ja-JP" altLang="en-US" sz="1400" dirty="0"/>
          </a:p>
        </p:txBody>
      </p:sp>
      <p:cxnSp>
        <p:nvCxnSpPr>
          <p:cNvPr id="3" name="直線矢印コネクタ 2">
            <a:extLst>
              <a:ext uri="{FF2B5EF4-FFF2-40B4-BE49-F238E27FC236}">
                <a16:creationId xmlns:a16="http://schemas.microsoft.com/office/drawing/2014/main" id="{4965CEF0-969A-3BB9-0E2A-C63271052FEF}"/>
              </a:ext>
            </a:extLst>
          </p:cNvPr>
          <p:cNvCxnSpPr>
            <a:cxnSpLocks/>
          </p:cNvCxnSpPr>
          <p:nvPr/>
        </p:nvCxnSpPr>
        <p:spPr>
          <a:xfrm flipV="1">
            <a:off x="5390850" y="5949280"/>
            <a:ext cx="234507" cy="449677"/>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AFE3B145-061D-B8EC-5EAC-1F91E7FA189F}"/>
              </a:ext>
            </a:extLst>
          </p:cNvPr>
          <p:cNvSpPr txBox="1"/>
          <p:nvPr/>
        </p:nvSpPr>
        <p:spPr>
          <a:xfrm>
            <a:off x="7101760" y="1969415"/>
            <a:ext cx="2097049" cy="1477328"/>
          </a:xfrm>
          <a:prstGeom prst="rect">
            <a:avLst/>
          </a:prstGeom>
          <a:noFill/>
        </p:spPr>
        <p:txBody>
          <a:bodyPr wrap="none" rtlCol="0">
            <a:spAutoFit/>
          </a:bodyPr>
          <a:lstStyle/>
          <a:p>
            <a:pPr algn="ctr"/>
            <a:r>
              <a:rPr kumimoji="1" lang="ja-JP" altLang="en-US" dirty="0"/>
              <a:t>相対的</a:t>
            </a:r>
            <a:r>
              <a:rPr lang="ja-JP" altLang="en-US" dirty="0"/>
              <a:t>瞳孔ブロック</a:t>
            </a:r>
            <a:endParaRPr lang="en-US" altLang="ja-JP" dirty="0"/>
          </a:p>
          <a:p>
            <a:pPr algn="ctr"/>
            <a:endParaRPr lang="en-US" altLang="ja-JP" dirty="0"/>
          </a:p>
          <a:p>
            <a:pPr algn="ctr"/>
            <a:r>
              <a:rPr kumimoji="1" lang="ja-JP" altLang="en-US" dirty="0"/>
              <a:t>（虹彩の前方膨隆）</a:t>
            </a:r>
            <a:endParaRPr kumimoji="1" lang="en-US" altLang="ja-JP" dirty="0"/>
          </a:p>
          <a:p>
            <a:pPr algn="ctr"/>
            <a:r>
              <a:rPr kumimoji="1" lang="ja-JP" altLang="en-US" dirty="0"/>
              <a:t>↓</a:t>
            </a:r>
            <a:endParaRPr kumimoji="1" lang="en-US" altLang="ja-JP" dirty="0"/>
          </a:p>
          <a:p>
            <a:pPr algn="ctr"/>
            <a:r>
              <a:rPr lang="ja-JP" altLang="en-US" dirty="0"/>
              <a:t>（隅角閉塞）</a:t>
            </a:r>
            <a:endParaRPr kumimoji="1" lang="ja-JP" altLang="en-US" dirty="0"/>
          </a:p>
        </p:txBody>
      </p:sp>
      <p:sp>
        <p:nvSpPr>
          <p:cNvPr id="6" name="テキスト ボックス 5">
            <a:extLst>
              <a:ext uri="{FF2B5EF4-FFF2-40B4-BE49-F238E27FC236}">
                <a16:creationId xmlns:a16="http://schemas.microsoft.com/office/drawing/2014/main" id="{B4AC10FA-4D1B-5425-61B3-55961C4A576A}"/>
              </a:ext>
            </a:extLst>
          </p:cNvPr>
          <p:cNvSpPr txBox="1"/>
          <p:nvPr/>
        </p:nvSpPr>
        <p:spPr>
          <a:xfrm>
            <a:off x="7022113" y="4941168"/>
            <a:ext cx="2097049" cy="646331"/>
          </a:xfrm>
          <a:prstGeom prst="rect">
            <a:avLst/>
          </a:prstGeom>
          <a:noFill/>
        </p:spPr>
        <p:txBody>
          <a:bodyPr wrap="none" rtlCol="0">
            <a:spAutoFit/>
          </a:bodyPr>
          <a:lstStyle/>
          <a:p>
            <a:pPr algn="ctr"/>
            <a:r>
              <a:rPr kumimoji="1" lang="ja-JP" altLang="en-US" dirty="0"/>
              <a:t>相対的</a:t>
            </a:r>
            <a:r>
              <a:rPr lang="ja-JP" altLang="en-US" dirty="0"/>
              <a:t>瞳孔ブロック</a:t>
            </a:r>
            <a:endParaRPr lang="en-US" altLang="ja-JP" dirty="0"/>
          </a:p>
          <a:p>
            <a:pPr algn="ctr"/>
            <a:r>
              <a:rPr lang="ja-JP" altLang="en-US" dirty="0"/>
              <a:t>の解除</a:t>
            </a:r>
            <a:endParaRPr lang="en-US" altLang="ja-JP" dirty="0"/>
          </a:p>
        </p:txBody>
      </p:sp>
    </p:spTree>
    <p:extLst>
      <p:ext uri="{BB962C8B-B14F-4D97-AF65-F5344CB8AC3E}">
        <p14:creationId xmlns:p14="http://schemas.microsoft.com/office/powerpoint/2010/main" val="584148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CB5717-3D36-37C1-3A86-309BB2CD938A}"/>
              </a:ext>
            </a:extLst>
          </p:cNvPr>
          <p:cNvSpPr>
            <a:spLocks noGrp="1"/>
          </p:cNvSpPr>
          <p:nvPr>
            <p:ph type="title"/>
          </p:nvPr>
        </p:nvSpPr>
        <p:spPr/>
        <p:txBody>
          <a:bodyPr>
            <a:normAutofit/>
          </a:bodyPr>
          <a:lstStyle/>
          <a:p>
            <a:r>
              <a:rPr lang="ja-JP" altLang="en-US" dirty="0"/>
              <a:t>レーザー虹彩切開</a:t>
            </a:r>
            <a:r>
              <a:rPr kumimoji="1" lang="ja-JP" altLang="en-US" dirty="0"/>
              <a:t>術後：経年変化</a:t>
            </a:r>
          </a:p>
        </p:txBody>
      </p:sp>
      <p:pic>
        <p:nvPicPr>
          <p:cNvPr id="4" name="図 3" descr="座る, グリーン, 猫, 立つ が含まれている画像&#10;&#10;自動的に生成された説明">
            <a:extLst>
              <a:ext uri="{FF2B5EF4-FFF2-40B4-BE49-F238E27FC236}">
                <a16:creationId xmlns:a16="http://schemas.microsoft.com/office/drawing/2014/main" id="{79324CB7-896C-848E-CDB1-9A1176B61E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1555931"/>
            <a:ext cx="4997748" cy="2488838"/>
          </a:xfrm>
          <a:prstGeom prst="rect">
            <a:avLst/>
          </a:prstGeom>
        </p:spPr>
      </p:pic>
      <p:pic>
        <p:nvPicPr>
          <p:cNvPr id="6" name="図 5" descr="バッグ, 男 が含まれている画像">
            <a:extLst>
              <a:ext uri="{FF2B5EF4-FFF2-40B4-BE49-F238E27FC236}">
                <a16:creationId xmlns:a16="http://schemas.microsoft.com/office/drawing/2014/main" id="{2875EF2A-4889-38F2-52FB-BBF58CE0FE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728" y="4183062"/>
            <a:ext cx="4997748" cy="2420580"/>
          </a:xfrm>
          <a:prstGeom prst="rect">
            <a:avLst/>
          </a:prstGeom>
        </p:spPr>
      </p:pic>
      <p:sp>
        <p:nvSpPr>
          <p:cNvPr id="7" name="テキスト ボックス 6">
            <a:extLst>
              <a:ext uri="{FF2B5EF4-FFF2-40B4-BE49-F238E27FC236}">
                <a16:creationId xmlns:a16="http://schemas.microsoft.com/office/drawing/2014/main" id="{D3E6EEBA-66C7-70D2-161C-22B1C6C61CEC}"/>
              </a:ext>
            </a:extLst>
          </p:cNvPr>
          <p:cNvSpPr txBox="1"/>
          <p:nvPr/>
        </p:nvSpPr>
        <p:spPr>
          <a:xfrm>
            <a:off x="993715" y="1437599"/>
            <a:ext cx="1018227" cy="584775"/>
          </a:xfrm>
          <a:prstGeom prst="rect">
            <a:avLst/>
          </a:prstGeom>
          <a:noFill/>
        </p:spPr>
        <p:txBody>
          <a:bodyPr wrap="none" rtlCol="0">
            <a:spAutoFit/>
          </a:bodyPr>
          <a:lstStyle/>
          <a:p>
            <a:r>
              <a:rPr kumimoji="1" lang="en-US" altLang="ja-JP" sz="3200" dirty="0"/>
              <a:t>2017</a:t>
            </a:r>
            <a:endParaRPr lang="en-US" altLang="ja-JP" sz="3200" dirty="0"/>
          </a:p>
        </p:txBody>
      </p:sp>
      <p:sp>
        <p:nvSpPr>
          <p:cNvPr id="8" name="テキスト ボックス 7">
            <a:extLst>
              <a:ext uri="{FF2B5EF4-FFF2-40B4-BE49-F238E27FC236}">
                <a16:creationId xmlns:a16="http://schemas.microsoft.com/office/drawing/2014/main" id="{A9B59483-0A8A-9CF8-C61D-6518E1782E1B}"/>
              </a:ext>
            </a:extLst>
          </p:cNvPr>
          <p:cNvSpPr txBox="1"/>
          <p:nvPr/>
        </p:nvSpPr>
        <p:spPr>
          <a:xfrm>
            <a:off x="1007547" y="4130314"/>
            <a:ext cx="1018227" cy="584775"/>
          </a:xfrm>
          <a:prstGeom prst="rect">
            <a:avLst/>
          </a:prstGeom>
          <a:noFill/>
        </p:spPr>
        <p:txBody>
          <a:bodyPr wrap="none" rtlCol="0">
            <a:spAutoFit/>
          </a:bodyPr>
          <a:lstStyle/>
          <a:p>
            <a:r>
              <a:rPr lang="en-US" altLang="ja-JP" sz="3200" dirty="0"/>
              <a:t>2022</a:t>
            </a:r>
          </a:p>
        </p:txBody>
      </p:sp>
      <p:sp>
        <p:nvSpPr>
          <p:cNvPr id="9" name="テキスト ボックス 8">
            <a:extLst>
              <a:ext uri="{FF2B5EF4-FFF2-40B4-BE49-F238E27FC236}">
                <a16:creationId xmlns:a16="http://schemas.microsoft.com/office/drawing/2014/main" id="{11C296C4-7CE8-3B39-B12F-58E61E5BB5A6}"/>
              </a:ext>
            </a:extLst>
          </p:cNvPr>
          <p:cNvSpPr txBox="1"/>
          <p:nvPr/>
        </p:nvSpPr>
        <p:spPr>
          <a:xfrm>
            <a:off x="7452320" y="6525344"/>
            <a:ext cx="1620957" cy="307777"/>
          </a:xfrm>
          <a:prstGeom prst="rect">
            <a:avLst/>
          </a:prstGeom>
          <a:noFill/>
        </p:spPr>
        <p:txBody>
          <a:bodyPr wrap="none" rtlCol="0">
            <a:spAutoFit/>
          </a:bodyPr>
          <a:lstStyle/>
          <a:p>
            <a:r>
              <a:rPr lang="ja-JP" altLang="en-US" sz="1400" dirty="0"/>
              <a:t>髙梨眼科医院症例</a:t>
            </a:r>
            <a:endParaRPr kumimoji="1" lang="ja-JP" altLang="en-US" sz="1400" dirty="0"/>
          </a:p>
        </p:txBody>
      </p:sp>
      <p:cxnSp>
        <p:nvCxnSpPr>
          <p:cNvPr id="3" name="直線矢印コネクタ 2">
            <a:extLst>
              <a:ext uri="{FF2B5EF4-FFF2-40B4-BE49-F238E27FC236}">
                <a16:creationId xmlns:a16="http://schemas.microsoft.com/office/drawing/2014/main" id="{2487238D-B92A-0162-5A11-55A2DD4543D5}"/>
              </a:ext>
            </a:extLst>
          </p:cNvPr>
          <p:cNvCxnSpPr>
            <a:cxnSpLocks/>
          </p:cNvCxnSpPr>
          <p:nvPr/>
        </p:nvCxnSpPr>
        <p:spPr>
          <a:xfrm flipV="1">
            <a:off x="5796136" y="3521813"/>
            <a:ext cx="234507" cy="449677"/>
          </a:xfrm>
          <a:prstGeom prst="straightConnector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4AABCC49-8635-639F-3D49-8C06942F9415}"/>
              </a:ext>
            </a:extLst>
          </p:cNvPr>
          <p:cNvCxnSpPr>
            <a:cxnSpLocks/>
          </p:cNvCxnSpPr>
          <p:nvPr/>
        </p:nvCxnSpPr>
        <p:spPr>
          <a:xfrm flipV="1">
            <a:off x="4427984" y="4509120"/>
            <a:ext cx="0" cy="504056"/>
          </a:xfrm>
          <a:prstGeom prst="straightConnector1">
            <a:avLst/>
          </a:prstGeom>
          <a:ln w="28575">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2C00788E-6485-0252-AFE1-51FD90DA7803}"/>
              </a:ext>
            </a:extLst>
          </p:cNvPr>
          <p:cNvCxnSpPr>
            <a:cxnSpLocks/>
          </p:cNvCxnSpPr>
          <p:nvPr/>
        </p:nvCxnSpPr>
        <p:spPr>
          <a:xfrm flipV="1">
            <a:off x="4622602" y="2420888"/>
            <a:ext cx="0" cy="661394"/>
          </a:xfrm>
          <a:prstGeom prst="straightConnector1">
            <a:avLst/>
          </a:prstGeom>
          <a:ln w="28575">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3394E692-4E1E-CEFA-F064-AB89D83CD7A5}"/>
              </a:ext>
            </a:extLst>
          </p:cNvPr>
          <p:cNvSpPr txBox="1"/>
          <p:nvPr/>
        </p:nvSpPr>
        <p:spPr>
          <a:xfrm>
            <a:off x="7308304" y="5095082"/>
            <a:ext cx="1569660" cy="369332"/>
          </a:xfrm>
          <a:prstGeom prst="rect">
            <a:avLst/>
          </a:prstGeom>
          <a:noFill/>
        </p:spPr>
        <p:txBody>
          <a:bodyPr wrap="none" rtlCol="0">
            <a:spAutoFit/>
          </a:bodyPr>
          <a:lstStyle/>
          <a:p>
            <a:pPr algn="ctr"/>
            <a:r>
              <a:rPr lang="ja-JP" altLang="en-US" dirty="0"/>
              <a:t>水晶体の膨隆</a:t>
            </a:r>
            <a:endParaRPr lang="en-US" altLang="ja-JP" dirty="0"/>
          </a:p>
        </p:txBody>
      </p:sp>
    </p:spTree>
    <p:extLst>
      <p:ext uri="{BB962C8B-B14F-4D97-AF65-F5344CB8AC3E}">
        <p14:creationId xmlns:p14="http://schemas.microsoft.com/office/powerpoint/2010/main" val="792250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4C7DA9-12A7-460B-A784-5F13BDF756AF}"/>
              </a:ext>
            </a:extLst>
          </p:cNvPr>
          <p:cNvSpPr>
            <a:spLocks noGrp="1"/>
          </p:cNvSpPr>
          <p:nvPr>
            <p:ph type="title"/>
          </p:nvPr>
        </p:nvSpPr>
        <p:spPr/>
        <p:txBody>
          <a:bodyPr/>
          <a:lstStyle/>
          <a:p>
            <a:r>
              <a:rPr kumimoji="1" lang="ja-JP" altLang="en-US" dirty="0"/>
              <a:t>水晶体摘出術</a:t>
            </a:r>
          </a:p>
        </p:txBody>
      </p:sp>
      <p:sp>
        <p:nvSpPr>
          <p:cNvPr id="7" name="テキスト ボックス 6">
            <a:extLst>
              <a:ext uri="{FF2B5EF4-FFF2-40B4-BE49-F238E27FC236}">
                <a16:creationId xmlns:a16="http://schemas.microsoft.com/office/drawing/2014/main" id="{97C0FE25-45CA-4B07-BF39-968B5B41E17D}"/>
              </a:ext>
            </a:extLst>
          </p:cNvPr>
          <p:cNvSpPr txBox="1"/>
          <p:nvPr/>
        </p:nvSpPr>
        <p:spPr>
          <a:xfrm>
            <a:off x="1187624" y="1835748"/>
            <a:ext cx="646331" cy="369332"/>
          </a:xfrm>
          <a:prstGeom prst="rect">
            <a:avLst/>
          </a:prstGeom>
          <a:noFill/>
        </p:spPr>
        <p:txBody>
          <a:bodyPr wrap="none" rtlCol="0">
            <a:spAutoFit/>
          </a:bodyPr>
          <a:lstStyle/>
          <a:p>
            <a:r>
              <a:rPr kumimoji="1" lang="ja-JP" altLang="en-US" dirty="0">
                <a:solidFill>
                  <a:schemeClr val="bg1"/>
                </a:solidFill>
              </a:rPr>
              <a:t>術前</a:t>
            </a:r>
          </a:p>
        </p:txBody>
      </p:sp>
      <p:sp>
        <p:nvSpPr>
          <p:cNvPr id="8" name="テキスト ボックス 7">
            <a:extLst>
              <a:ext uri="{FF2B5EF4-FFF2-40B4-BE49-F238E27FC236}">
                <a16:creationId xmlns:a16="http://schemas.microsoft.com/office/drawing/2014/main" id="{9F1DA2F6-C11D-405E-A0F2-A9DA144B607B}"/>
              </a:ext>
            </a:extLst>
          </p:cNvPr>
          <p:cNvSpPr txBox="1"/>
          <p:nvPr/>
        </p:nvSpPr>
        <p:spPr>
          <a:xfrm>
            <a:off x="5292080" y="3717032"/>
            <a:ext cx="646331" cy="369332"/>
          </a:xfrm>
          <a:prstGeom prst="rect">
            <a:avLst/>
          </a:prstGeom>
          <a:noFill/>
        </p:spPr>
        <p:txBody>
          <a:bodyPr wrap="none" rtlCol="0">
            <a:spAutoFit/>
          </a:bodyPr>
          <a:lstStyle/>
          <a:p>
            <a:r>
              <a:rPr lang="ja-JP" altLang="en-US" dirty="0">
                <a:solidFill>
                  <a:schemeClr val="bg1"/>
                </a:solidFill>
              </a:rPr>
              <a:t>術後</a:t>
            </a:r>
            <a:endParaRPr kumimoji="1" lang="ja-JP" altLang="en-US" dirty="0">
              <a:solidFill>
                <a:schemeClr val="bg1"/>
              </a:solidFill>
            </a:endParaRPr>
          </a:p>
        </p:txBody>
      </p:sp>
      <p:pic>
        <p:nvPicPr>
          <p:cNvPr id="9" name="図 8" descr="屋内, グリーン, 座る, 小さい が含まれている画像">
            <a:extLst>
              <a:ext uri="{FF2B5EF4-FFF2-40B4-BE49-F238E27FC236}">
                <a16:creationId xmlns:a16="http://schemas.microsoft.com/office/drawing/2014/main" id="{BAD8BF9D-792B-D305-2E83-C1C1C00016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1288732"/>
            <a:ext cx="5391782" cy="2612427"/>
          </a:xfrm>
          <a:prstGeom prst="rect">
            <a:avLst/>
          </a:prstGeom>
        </p:spPr>
      </p:pic>
      <p:pic>
        <p:nvPicPr>
          <p:cNvPr id="11" name="図 10" descr="座る, 男, フロント, グリーン が含まれている画像">
            <a:extLst>
              <a:ext uri="{FF2B5EF4-FFF2-40B4-BE49-F238E27FC236}">
                <a16:creationId xmlns:a16="http://schemas.microsoft.com/office/drawing/2014/main" id="{E1BB4BF8-09AB-C9F1-A41F-316D788165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79712" y="4079010"/>
            <a:ext cx="5386025" cy="2605604"/>
          </a:xfrm>
          <a:prstGeom prst="rect">
            <a:avLst/>
          </a:prstGeom>
        </p:spPr>
      </p:pic>
      <p:sp>
        <p:nvSpPr>
          <p:cNvPr id="13" name="テキスト ボックス 12">
            <a:extLst>
              <a:ext uri="{FF2B5EF4-FFF2-40B4-BE49-F238E27FC236}">
                <a16:creationId xmlns:a16="http://schemas.microsoft.com/office/drawing/2014/main" id="{6485875C-774D-5B98-8DA4-272462A54943}"/>
              </a:ext>
            </a:extLst>
          </p:cNvPr>
          <p:cNvSpPr txBox="1"/>
          <p:nvPr/>
        </p:nvSpPr>
        <p:spPr>
          <a:xfrm>
            <a:off x="993715" y="1437599"/>
            <a:ext cx="595035" cy="584775"/>
          </a:xfrm>
          <a:prstGeom prst="rect">
            <a:avLst/>
          </a:prstGeom>
          <a:noFill/>
        </p:spPr>
        <p:txBody>
          <a:bodyPr wrap="none" rtlCol="0">
            <a:spAutoFit/>
          </a:bodyPr>
          <a:lstStyle/>
          <a:p>
            <a:r>
              <a:rPr kumimoji="1" lang="ja-JP" altLang="en-US" sz="3200" dirty="0"/>
              <a:t>前</a:t>
            </a:r>
            <a:endParaRPr lang="en-US" altLang="ja-JP" sz="3200" dirty="0"/>
          </a:p>
        </p:txBody>
      </p:sp>
      <p:sp>
        <p:nvSpPr>
          <p:cNvPr id="14" name="テキスト ボックス 13">
            <a:extLst>
              <a:ext uri="{FF2B5EF4-FFF2-40B4-BE49-F238E27FC236}">
                <a16:creationId xmlns:a16="http://schemas.microsoft.com/office/drawing/2014/main" id="{BBEB4D3E-C012-713D-CFAF-D6B85FF45858}"/>
              </a:ext>
            </a:extLst>
          </p:cNvPr>
          <p:cNvSpPr txBox="1"/>
          <p:nvPr/>
        </p:nvSpPr>
        <p:spPr>
          <a:xfrm>
            <a:off x="1007547" y="4130314"/>
            <a:ext cx="595035" cy="584775"/>
          </a:xfrm>
          <a:prstGeom prst="rect">
            <a:avLst/>
          </a:prstGeom>
          <a:noFill/>
        </p:spPr>
        <p:txBody>
          <a:bodyPr wrap="none" rtlCol="0">
            <a:spAutoFit/>
          </a:bodyPr>
          <a:lstStyle/>
          <a:p>
            <a:r>
              <a:rPr lang="ja-JP" altLang="en-US" sz="3200" dirty="0"/>
              <a:t>後</a:t>
            </a:r>
            <a:endParaRPr lang="en-US" altLang="ja-JP" sz="3200" dirty="0"/>
          </a:p>
        </p:txBody>
      </p:sp>
      <p:sp>
        <p:nvSpPr>
          <p:cNvPr id="15" name="テキスト ボックス 14">
            <a:extLst>
              <a:ext uri="{FF2B5EF4-FFF2-40B4-BE49-F238E27FC236}">
                <a16:creationId xmlns:a16="http://schemas.microsoft.com/office/drawing/2014/main" id="{4C83E7E5-8534-5335-CEC6-57801C8D4348}"/>
              </a:ext>
            </a:extLst>
          </p:cNvPr>
          <p:cNvSpPr txBox="1"/>
          <p:nvPr/>
        </p:nvSpPr>
        <p:spPr>
          <a:xfrm>
            <a:off x="7452320" y="6525344"/>
            <a:ext cx="1620957" cy="307777"/>
          </a:xfrm>
          <a:prstGeom prst="rect">
            <a:avLst/>
          </a:prstGeom>
          <a:noFill/>
        </p:spPr>
        <p:txBody>
          <a:bodyPr wrap="none" rtlCol="0">
            <a:spAutoFit/>
          </a:bodyPr>
          <a:lstStyle/>
          <a:p>
            <a:r>
              <a:rPr lang="ja-JP" altLang="en-US" sz="1400" dirty="0"/>
              <a:t>髙梨眼科医院症例</a:t>
            </a:r>
            <a:endParaRPr kumimoji="1" lang="ja-JP" altLang="en-US" sz="1400" dirty="0"/>
          </a:p>
        </p:txBody>
      </p:sp>
      <p:cxnSp>
        <p:nvCxnSpPr>
          <p:cNvPr id="3" name="直線矢印コネクタ 2">
            <a:extLst>
              <a:ext uri="{FF2B5EF4-FFF2-40B4-BE49-F238E27FC236}">
                <a16:creationId xmlns:a16="http://schemas.microsoft.com/office/drawing/2014/main" id="{5684327F-C9D8-8A03-D239-C8681EE1B5C3}"/>
              </a:ext>
            </a:extLst>
          </p:cNvPr>
          <p:cNvCxnSpPr>
            <a:cxnSpLocks/>
          </p:cNvCxnSpPr>
          <p:nvPr/>
        </p:nvCxnSpPr>
        <p:spPr>
          <a:xfrm flipV="1">
            <a:off x="4860032" y="4437112"/>
            <a:ext cx="72008" cy="1008112"/>
          </a:xfrm>
          <a:prstGeom prst="straightConnector1">
            <a:avLst/>
          </a:prstGeom>
          <a:ln w="28575">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 name="直線矢印コネクタ 3">
            <a:extLst>
              <a:ext uri="{FF2B5EF4-FFF2-40B4-BE49-F238E27FC236}">
                <a16:creationId xmlns:a16="http://schemas.microsoft.com/office/drawing/2014/main" id="{A37E46AB-A942-DEFD-84B6-262394C78797}"/>
              </a:ext>
            </a:extLst>
          </p:cNvPr>
          <p:cNvCxnSpPr>
            <a:cxnSpLocks/>
          </p:cNvCxnSpPr>
          <p:nvPr/>
        </p:nvCxnSpPr>
        <p:spPr>
          <a:xfrm flipV="1">
            <a:off x="4932040" y="1628800"/>
            <a:ext cx="72008" cy="724271"/>
          </a:xfrm>
          <a:prstGeom prst="straightConnector1">
            <a:avLst/>
          </a:prstGeom>
          <a:ln w="28575">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7198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E5F490-6720-456D-83F0-7094CD7B3254}"/>
              </a:ext>
            </a:extLst>
          </p:cNvPr>
          <p:cNvSpPr>
            <a:spLocks noGrp="1"/>
          </p:cNvSpPr>
          <p:nvPr>
            <p:ph type="title"/>
          </p:nvPr>
        </p:nvSpPr>
        <p:spPr/>
        <p:txBody>
          <a:bodyPr/>
          <a:lstStyle/>
          <a:p>
            <a:r>
              <a:rPr kumimoji="1" lang="ja-JP" altLang="en-US" dirty="0"/>
              <a:t>プラトー虹彩形状</a:t>
            </a:r>
          </a:p>
        </p:txBody>
      </p:sp>
      <p:pic>
        <p:nvPicPr>
          <p:cNvPr id="5" name="図 4" descr="屋内, グリーン, 座る, 小さい が含まれている画像&#10;&#10;自動的に生成された説明">
            <a:extLst>
              <a:ext uri="{FF2B5EF4-FFF2-40B4-BE49-F238E27FC236}">
                <a16:creationId xmlns:a16="http://schemas.microsoft.com/office/drawing/2014/main" id="{1E441149-F3D3-0F9F-C240-6B7EE36CF0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066" y="1628800"/>
            <a:ext cx="7672983" cy="3744416"/>
          </a:xfrm>
          <a:prstGeom prst="rect">
            <a:avLst/>
          </a:prstGeom>
        </p:spPr>
      </p:pic>
      <p:sp>
        <p:nvSpPr>
          <p:cNvPr id="6" name="テキスト ボックス 5">
            <a:extLst>
              <a:ext uri="{FF2B5EF4-FFF2-40B4-BE49-F238E27FC236}">
                <a16:creationId xmlns:a16="http://schemas.microsoft.com/office/drawing/2014/main" id="{A9E16942-4194-6CD7-8F15-24B80D656F61}"/>
              </a:ext>
            </a:extLst>
          </p:cNvPr>
          <p:cNvSpPr txBox="1"/>
          <p:nvPr/>
        </p:nvSpPr>
        <p:spPr>
          <a:xfrm>
            <a:off x="7452320" y="6525344"/>
            <a:ext cx="1620957" cy="307777"/>
          </a:xfrm>
          <a:prstGeom prst="rect">
            <a:avLst/>
          </a:prstGeom>
          <a:noFill/>
        </p:spPr>
        <p:txBody>
          <a:bodyPr wrap="none" rtlCol="0">
            <a:spAutoFit/>
          </a:bodyPr>
          <a:lstStyle/>
          <a:p>
            <a:r>
              <a:rPr lang="ja-JP" altLang="en-US" sz="1400" dirty="0"/>
              <a:t>髙梨眼科医院症例</a:t>
            </a:r>
            <a:endParaRPr kumimoji="1" lang="ja-JP" altLang="en-US" sz="1400" dirty="0"/>
          </a:p>
        </p:txBody>
      </p:sp>
      <p:sp>
        <p:nvSpPr>
          <p:cNvPr id="9" name="台形 8">
            <a:extLst>
              <a:ext uri="{FF2B5EF4-FFF2-40B4-BE49-F238E27FC236}">
                <a16:creationId xmlns:a16="http://schemas.microsoft.com/office/drawing/2014/main" id="{A3763FAC-71F3-1A68-B153-78AA021D0B70}"/>
              </a:ext>
            </a:extLst>
          </p:cNvPr>
          <p:cNvSpPr/>
          <p:nvPr/>
        </p:nvSpPr>
        <p:spPr>
          <a:xfrm>
            <a:off x="2411760" y="3526093"/>
            <a:ext cx="2016224" cy="262947"/>
          </a:xfrm>
          <a:prstGeom prst="trapezoid">
            <a:avLst>
              <a:gd name="adj" fmla="val 121677"/>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49228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AE3EB9-CA90-4C96-9396-1419BB637B64}"/>
              </a:ext>
            </a:extLst>
          </p:cNvPr>
          <p:cNvSpPr>
            <a:spLocks noGrp="1"/>
          </p:cNvSpPr>
          <p:nvPr>
            <p:ph type="title"/>
          </p:nvPr>
        </p:nvSpPr>
        <p:spPr/>
        <p:txBody>
          <a:bodyPr>
            <a:normAutofit/>
          </a:bodyPr>
          <a:lstStyle/>
          <a:p>
            <a:r>
              <a:rPr kumimoji="1" lang="ja-JP" altLang="en-US" sz="5400" dirty="0"/>
              <a:t>抗コリン薬</a:t>
            </a:r>
          </a:p>
        </p:txBody>
      </p:sp>
      <p:sp>
        <p:nvSpPr>
          <p:cNvPr id="3" name="コンテンツ プレースホルダー 2">
            <a:extLst>
              <a:ext uri="{FF2B5EF4-FFF2-40B4-BE49-F238E27FC236}">
                <a16:creationId xmlns:a16="http://schemas.microsoft.com/office/drawing/2014/main" id="{B790A24F-43A4-4B22-A1C8-FF0A8E12AF29}"/>
              </a:ext>
            </a:extLst>
          </p:cNvPr>
          <p:cNvSpPr>
            <a:spLocks noGrp="1"/>
          </p:cNvSpPr>
          <p:nvPr>
            <p:ph idx="1"/>
          </p:nvPr>
        </p:nvSpPr>
        <p:spPr>
          <a:xfrm>
            <a:off x="1218456" y="1628800"/>
            <a:ext cx="6707088" cy="4525963"/>
          </a:xfrm>
        </p:spPr>
        <p:txBody>
          <a:bodyPr/>
          <a:lstStyle/>
          <a:p>
            <a:r>
              <a:rPr kumimoji="1" lang="ja-JP" altLang="en-US" dirty="0">
                <a:solidFill>
                  <a:schemeClr val="bg1">
                    <a:lumMod val="75000"/>
                  </a:schemeClr>
                </a:solidFill>
              </a:rPr>
              <a:t>添付文書改訂：</a:t>
            </a:r>
            <a:r>
              <a:rPr kumimoji="1" lang="en-US" altLang="ja-JP" dirty="0">
                <a:solidFill>
                  <a:schemeClr val="bg1">
                    <a:lumMod val="75000"/>
                  </a:schemeClr>
                </a:solidFill>
              </a:rPr>
              <a:t>2019</a:t>
            </a:r>
            <a:r>
              <a:rPr kumimoji="1" lang="ja-JP" altLang="en-US" dirty="0">
                <a:solidFill>
                  <a:schemeClr val="bg1">
                    <a:lumMod val="75000"/>
                  </a:schemeClr>
                </a:solidFill>
              </a:rPr>
              <a:t>年</a:t>
            </a:r>
            <a:r>
              <a:rPr kumimoji="1" lang="en-US" altLang="ja-JP" dirty="0">
                <a:solidFill>
                  <a:schemeClr val="bg1">
                    <a:lumMod val="75000"/>
                  </a:schemeClr>
                </a:solidFill>
              </a:rPr>
              <a:t>6</a:t>
            </a:r>
            <a:r>
              <a:rPr kumimoji="1" lang="ja-JP" altLang="en-US" dirty="0">
                <a:solidFill>
                  <a:schemeClr val="bg1">
                    <a:lumMod val="75000"/>
                  </a:schemeClr>
                </a:solidFill>
              </a:rPr>
              <a:t>月</a:t>
            </a:r>
            <a:r>
              <a:rPr kumimoji="1" lang="en-US" altLang="ja-JP" dirty="0">
                <a:solidFill>
                  <a:schemeClr val="bg1">
                    <a:lumMod val="75000"/>
                  </a:schemeClr>
                </a:solidFill>
              </a:rPr>
              <a:t>18</a:t>
            </a:r>
            <a:r>
              <a:rPr kumimoji="1" lang="ja-JP" altLang="en-US" dirty="0">
                <a:solidFill>
                  <a:schemeClr val="bg1">
                    <a:lumMod val="75000"/>
                  </a:schemeClr>
                </a:solidFill>
              </a:rPr>
              <a:t>日</a:t>
            </a:r>
            <a:endParaRPr kumimoji="1" lang="en-US" altLang="ja-JP" dirty="0">
              <a:solidFill>
                <a:schemeClr val="bg1">
                  <a:lumMod val="75000"/>
                </a:schemeClr>
              </a:solidFill>
            </a:endParaRPr>
          </a:p>
          <a:p>
            <a:endParaRPr kumimoji="1" lang="en-US" altLang="ja-JP" dirty="0">
              <a:solidFill>
                <a:schemeClr val="bg1">
                  <a:lumMod val="75000"/>
                </a:schemeClr>
              </a:solidFill>
            </a:endParaRPr>
          </a:p>
          <a:p>
            <a:r>
              <a:rPr lang="ja-JP" altLang="en-US" dirty="0">
                <a:solidFill>
                  <a:schemeClr val="bg1">
                    <a:lumMod val="75000"/>
                  </a:schemeClr>
                </a:solidFill>
              </a:rPr>
              <a:t>禁忌：閉塞隅角緑内障の患者</a:t>
            </a:r>
            <a:endParaRPr lang="en-US" altLang="ja-JP" dirty="0">
              <a:solidFill>
                <a:schemeClr val="bg1">
                  <a:lumMod val="75000"/>
                </a:schemeClr>
              </a:solidFill>
            </a:endParaRPr>
          </a:p>
          <a:p>
            <a:endParaRPr lang="en-US" altLang="ja-JP" dirty="0">
              <a:solidFill>
                <a:schemeClr val="bg1">
                  <a:lumMod val="75000"/>
                </a:schemeClr>
              </a:solidFill>
            </a:endParaRPr>
          </a:p>
          <a:p>
            <a:r>
              <a:rPr lang="ja-JP" altLang="en-US" dirty="0">
                <a:solidFill>
                  <a:schemeClr val="bg1">
                    <a:lumMod val="75000"/>
                  </a:schemeClr>
                </a:solidFill>
              </a:rPr>
              <a:t>慎重投与：開放隅角緑内障の患者</a:t>
            </a:r>
            <a:endParaRPr kumimoji="1" lang="en-US" altLang="ja-JP" dirty="0">
              <a:solidFill>
                <a:schemeClr val="bg1">
                  <a:lumMod val="75000"/>
                </a:schemeClr>
              </a:solidFill>
            </a:endParaRPr>
          </a:p>
          <a:p>
            <a:endParaRPr kumimoji="1" lang="en-US" altLang="ja-JP" dirty="0"/>
          </a:p>
          <a:p>
            <a:r>
              <a:rPr lang="ja-JP" altLang="en-US" dirty="0"/>
              <a:t>安全に使える人は？</a:t>
            </a:r>
            <a:endParaRPr lang="en-US" altLang="ja-JP" dirty="0"/>
          </a:p>
        </p:txBody>
      </p:sp>
    </p:spTree>
    <p:extLst>
      <p:ext uri="{BB962C8B-B14F-4D97-AF65-F5344CB8AC3E}">
        <p14:creationId xmlns:p14="http://schemas.microsoft.com/office/powerpoint/2010/main" val="3352507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89B424-FADE-46FD-8DCB-6B0595E44587}"/>
              </a:ext>
            </a:extLst>
          </p:cNvPr>
          <p:cNvSpPr>
            <a:spLocks noGrp="1"/>
          </p:cNvSpPr>
          <p:nvPr>
            <p:ph type="title"/>
          </p:nvPr>
        </p:nvSpPr>
        <p:spPr>
          <a:xfrm>
            <a:off x="457200" y="548680"/>
            <a:ext cx="8229600" cy="1143000"/>
          </a:xfrm>
        </p:spPr>
        <p:txBody>
          <a:bodyPr>
            <a:normAutofit/>
          </a:bodyPr>
          <a:lstStyle/>
          <a:p>
            <a:r>
              <a:rPr kumimoji="1" lang="ja-JP" altLang="en-US" sz="5400" dirty="0"/>
              <a:t>本日の内容</a:t>
            </a:r>
          </a:p>
        </p:txBody>
      </p:sp>
      <p:sp>
        <p:nvSpPr>
          <p:cNvPr id="3" name="コンテンツ プレースホルダー 2">
            <a:extLst>
              <a:ext uri="{FF2B5EF4-FFF2-40B4-BE49-F238E27FC236}">
                <a16:creationId xmlns:a16="http://schemas.microsoft.com/office/drawing/2014/main" id="{ED39F33A-B780-40D0-B34E-A0B21DA429D6}"/>
              </a:ext>
            </a:extLst>
          </p:cNvPr>
          <p:cNvSpPr>
            <a:spLocks noGrp="1"/>
          </p:cNvSpPr>
          <p:nvPr>
            <p:ph idx="1"/>
          </p:nvPr>
        </p:nvSpPr>
        <p:spPr>
          <a:xfrm>
            <a:off x="1007604" y="2780928"/>
            <a:ext cx="7128792" cy="2304256"/>
          </a:xfrm>
        </p:spPr>
        <p:txBody>
          <a:bodyPr>
            <a:noAutofit/>
          </a:bodyPr>
          <a:lstStyle/>
          <a:p>
            <a:r>
              <a:rPr kumimoji="1" lang="ja-JP" altLang="en-US" sz="4000" dirty="0">
                <a:solidFill>
                  <a:schemeClr val="bg1">
                    <a:lumMod val="75000"/>
                  </a:schemeClr>
                </a:solidFill>
              </a:rPr>
              <a:t>抗コリン薬の緑内障への影響</a:t>
            </a:r>
            <a:endParaRPr kumimoji="1" lang="en-US" altLang="ja-JP" sz="4000" dirty="0">
              <a:solidFill>
                <a:schemeClr val="bg1">
                  <a:lumMod val="75000"/>
                </a:schemeClr>
              </a:solidFill>
            </a:endParaRPr>
          </a:p>
          <a:p>
            <a:endParaRPr lang="en-US" altLang="ja-JP" sz="4000" dirty="0"/>
          </a:p>
          <a:p>
            <a:r>
              <a:rPr kumimoji="1" lang="ja-JP" altLang="en-US" sz="4000" dirty="0"/>
              <a:t>緑内障連絡カードの</a:t>
            </a:r>
            <a:r>
              <a:rPr lang="ja-JP" altLang="en-US" sz="4000" dirty="0"/>
              <a:t>活用</a:t>
            </a:r>
            <a:endParaRPr kumimoji="1" lang="en-US" altLang="ja-JP" sz="4000" dirty="0"/>
          </a:p>
        </p:txBody>
      </p:sp>
    </p:spTree>
    <p:extLst>
      <p:ext uri="{BB962C8B-B14F-4D97-AF65-F5344CB8AC3E}">
        <p14:creationId xmlns:p14="http://schemas.microsoft.com/office/powerpoint/2010/main" val="2914002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35FB68-B685-450C-935A-0D8B0D178F84}"/>
              </a:ext>
            </a:extLst>
          </p:cNvPr>
          <p:cNvSpPr>
            <a:spLocks noGrp="1"/>
          </p:cNvSpPr>
          <p:nvPr>
            <p:ph type="title"/>
          </p:nvPr>
        </p:nvSpPr>
        <p:spPr>
          <a:xfrm>
            <a:off x="457200" y="273167"/>
            <a:ext cx="8229600" cy="922114"/>
          </a:xfrm>
        </p:spPr>
        <p:txBody>
          <a:bodyPr>
            <a:noAutofit/>
          </a:bodyPr>
          <a:lstStyle/>
          <a:p>
            <a:r>
              <a:rPr lang="ja-JP" altLang="en-US" sz="5400" dirty="0"/>
              <a:t>緑内障連絡カード</a:t>
            </a:r>
            <a:endParaRPr kumimoji="1" lang="ja-JP" altLang="en-US" sz="5400" dirty="0"/>
          </a:p>
        </p:txBody>
      </p:sp>
      <p:pic>
        <p:nvPicPr>
          <p:cNvPr id="3" name="図 2" descr="テキスト&#10;&#10;自動的に生成された説明">
            <a:extLst>
              <a:ext uri="{FF2B5EF4-FFF2-40B4-BE49-F238E27FC236}">
                <a16:creationId xmlns:a16="http://schemas.microsoft.com/office/drawing/2014/main" id="{A273B3BA-86F7-5088-04EF-6B573E6428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8611" y="1556792"/>
            <a:ext cx="6286777" cy="3955194"/>
          </a:xfrm>
          <a:prstGeom prst="rect">
            <a:avLst/>
          </a:prstGeom>
          <a:ln>
            <a:solidFill>
              <a:schemeClr val="tx1"/>
            </a:solidFill>
          </a:ln>
        </p:spPr>
      </p:pic>
      <p:sp>
        <p:nvSpPr>
          <p:cNvPr id="4" name="タイトル 1">
            <a:extLst>
              <a:ext uri="{FF2B5EF4-FFF2-40B4-BE49-F238E27FC236}">
                <a16:creationId xmlns:a16="http://schemas.microsoft.com/office/drawing/2014/main" id="{8E4D5D6D-0015-630F-155E-C1DE6A615B1B}"/>
              </a:ext>
            </a:extLst>
          </p:cNvPr>
          <p:cNvSpPr txBox="1">
            <a:spLocks/>
          </p:cNvSpPr>
          <p:nvPr/>
        </p:nvSpPr>
        <p:spPr>
          <a:xfrm>
            <a:off x="1433683" y="5577329"/>
            <a:ext cx="6192688" cy="92211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3600" dirty="0"/>
              <a:t>改訂　（</a:t>
            </a:r>
            <a:r>
              <a:rPr lang="en-US" altLang="ja-JP" sz="3600" dirty="0"/>
              <a:t>2023</a:t>
            </a:r>
            <a:r>
              <a:rPr lang="ja-JP" altLang="en-US" sz="3600" dirty="0"/>
              <a:t>年</a:t>
            </a:r>
            <a:r>
              <a:rPr lang="en-US" altLang="ja-JP" sz="3600" dirty="0"/>
              <a:t>6</a:t>
            </a:r>
            <a:r>
              <a:rPr lang="ja-JP" altLang="en-US" sz="3600" dirty="0"/>
              <a:t>月</a:t>
            </a:r>
            <a:r>
              <a:rPr lang="en-US" altLang="ja-JP" sz="3600" dirty="0"/>
              <a:t>10</a:t>
            </a:r>
            <a:r>
              <a:rPr lang="ja-JP" altLang="en-US" sz="3600" dirty="0"/>
              <a:t>日）</a:t>
            </a:r>
            <a:endParaRPr lang="en-US" altLang="ja-JP" sz="3600" dirty="0"/>
          </a:p>
        </p:txBody>
      </p:sp>
    </p:spTree>
    <p:extLst>
      <p:ext uri="{BB962C8B-B14F-4D97-AF65-F5344CB8AC3E}">
        <p14:creationId xmlns:p14="http://schemas.microsoft.com/office/powerpoint/2010/main" val="1693870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descr="テキスト&#10;&#10;自動的に生成された説明">
            <a:extLst>
              <a:ext uri="{FF2B5EF4-FFF2-40B4-BE49-F238E27FC236}">
                <a16:creationId xmlns:a16="http://schemas.microsoft.com/office/drawing/2014/main" id="{23A9B086-90F9-F9FE-5318-0F688B0D1A2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82452" y="1844824"/>
            <a:ext cx="6779096" cy="4264925"/>
          </a:xfrm>
          <a:prstGeom prst="rect">
            <a:avLst/>
          </a:prstGeom>
          <a:ln>
            <a:solidFill>
              <a:schemeClr val="tx1"/>
            </a:solidFill>
          </a:ln>
        </p:spPr>
      </p:pic>
      <p:sp>
        <p:nvSpPr>
          <p:cNvPr id="2" name="タイトル 1">
            <a:extLst>
              <a:ext uri="{FF2B5EF4-FFF2-40B4-BE49-F238E27FC236}">
                <a16:creationId xmlns:a16="http://schemas.microsoft.com/office/drawing/2014/main" id="{DB35FB68-B685-450C-935A-0D8B0D178F84}"/>
              </a:ext>
            </a:extLst>
          </p:cNvPr>
          <p:cNvSpPr>
            <a:spLocks noGrp="1"/>
          </p:cNvSpPr>
          <p:nvPr>
            <p:ph type="title"/>
          </p:nvPr>
        </p:nvSpPr>
        <p:spPr/>
        <p:txBody>
          <a:bodyPr>
            <a:normAutofit/>
          </a:bodyPr>
          <a:lstStyle/>
          <a:p>
            <a:r>
              <a:rPr kumimoji="1" lang="en-US" altLang="ja-JP" sz="5400" dirty="0"/>
              <a:t>1. </a:t>
            </a:r>
            <a:r>
              <a:rPr lang="ja-JP" altLang="en-US" sz="5400" dirty="0"/>
              <a:t>開放</a:t>
            </a:r>
            <a:r>
              <a:rPr kumimoji="1" lang="ja-JP" altLang="en-US" sz="5400" dirty="0"/>
              <a:t>隅角・制限</a:t>
            </a:r>
            <a:r>
              <a:rPr lang="ja-JP" altLang="en-US" sz="5400" dirty="0"/>
              <a:t>なし</a:t>
            </a:r>
            <a:endParaRPr kumimoji="1" lang="ja-JP" altLang="en-US" sz="5400" dirty="0"/>
          </a:p>
        </p:txBody>
      </p:sp>
      <p:sp>
        <p:nvSpPr>
          <p:cNvPr id="6" name="テキスト ボックス 5">
            <a:extLst>
              <a:ext uri="{FF2B5EF4-FFF2-40B4-BE49-F238E27FC236}">
                <a16:creationId xmlns:a16="http://schemas.microsoft.com/office/drawing/2014/main" id="{42B44AFF-EC6E-24E7-7887-D94589AD93DE}"/>
              </a:ext>
            </a:extLst>
          </p:cNvPr>
          <p:cNvSpPr txBox="1"/>
          <p:nvPr/>
        </p:nvSpPr>
        <p:spPr>
          <a:xfrm>
            <a:off x="1517710" y="3945248"/>
            <a:ext cx="543739" cy="523220"/>
          </a:xfrm>
          <a:prstGeom prst="rect">
            <a:avLst/>
          </a:prstGeom>
          <a:noFill/>
        </p:spPr>
        <p:txBody>
          <a:bodyPr wrap="none" rtlCol="0">
            <a:spAutoFit/>
          </a:bodyPr>
          <a:lstStyle/>
          <a:p>
            <a:r>
              <a:rPr kumimoji="1" lang="ja-JP" altLang="en-US" sz="2800" dirty="0">
                <a:solidFill>
                  <a:srgbClr val="FF0000"/>
                </a:solidFill>
              </a:rPr>
              <a:t>✓</a:t>
            </a:r>
          </a:p>
        </p:txBody>
      </p:sp>
      <p:sp>
        <p:nvSpPr>
          <p:cNvPr id="7" name="テキスト ボックス 6">
            <a:extLst>
              <a:ext uri="{FF2B5EF4-FFF2-40B4-BE49-F238E27FC236}">
                <a16:creationId xmlns:a16="http://schemas.microsoft.com/office/drawing/2014/main" id="{E674E7EB-C51F-2498-CE9B-30DE532219C5}"/>
              </a:ext>
            </a:extLst>
          </p:cNvPr>
          <p:cNvSpPr txBox="1"/>
          <p:nvPr/>
        </p:nvSpPr>
        <p:spPr>
          <a:xfrm>
            <a:off x="4482736" y="3948629"/>
            <a:ext cx="543739" cy="523220"/>
          </a:xfrm>
          <a:prstGeom prst="rect">
            <a:avLst/>
          </a:prstGeom>
          <a:noFill/>
        </p:spPr>
        <p:txBody>
          <a:bodyPr wrap="none" rtlCol="0">
            <a:spAutoFit/>
          </a:bodyPr>
          <a:lstStyle/>
          <a:p>
            <a:r>
              <a:rPr kumimoji="1" lang="ja-JP" altLang="en-US" sz="2800" dirty="0">
                <a:solidFill>
                  <a:srgbClr val="FF0000"/>
                </a:solidFill>
              </a:rPr>
              <a:t>✓</a:t>
            </a:r>
          </a:p>
        </p:txBody>
      </p:sp>
    </p:spTree>
    <p:extLst>
      <p:ext uri="{BB962C8B-B14F-4D97-AF65-F5344CB8AC3E}">
        <p14:creationId xmlns:p14="http://schemas.microsoft.com/office/powerpoint/2010/main" val="2804341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descr="テキスト&#10;&#10;自動的に生成された説明">
            <a:extLst>
              <a:ext uri="{FF2B5EF4-FFF2-40B4-BE49-F238E27FC236}">
                <a16:creationId xmlns:a16="http://schemas.microsoft.com/office/drawing/2014/main" id="{23A9B086-90F9-F9FE-5318-0F688B0D1A2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82452" y="1844824"/>
            <a:ext cx="6779096" cy="4264925"/>
          </a:xfrm>
          <a:prstGeom prst="rect">
            <a:avLst/>
          </a:prstGeom>
          <a:ln>
            <a:solidFill>
              <a:schemeClr val="tx1"/>
            </a:solidFill>
          </a:ln>
        </p:spPr>
      </p:pic>
      <p:sp>
        <p:nvSpPr>
          <p:cNvPr id="2" name="タイトル 1">
            <a:extLst>
              <a:ext uri="{FF2B5EF4-FFF2-40B4-BE49-F238E27FC236}">
                <a16:creationId xmlns:a16="http://schemas.microsoft.com/office/drawing/2014/main" id="{DB35FB68-B685-450C-935A-0D8B0D178F84}"/>
              </a:ext>
            </a:extLst>
          </p:cNvPr>
          <p:cNvSpPr>
            <a:spLocks noGrp="1"/>
          </p:cNvSpPr>
          <p:nvPr>
            <p:ph type="title"/>
          </p:nvPr>
        </p:nvSpPr>
        <p:spPr/>
        <p:txBody>
          <a:bodyPr>
            <a:normAutofit fontScale="90000"/>
          </a:bodyPr>
          <a:lstStyle/>
          <a:p>
            <a:r>
              <a:rPr lang="en-US" altLang="ja-JP" sz="5400" dirty="0"/>
              <a:t>2</a:t>
            </a:r>
            <a:r>
              <a:rPr kumimoji="1" lang="en-US" altLang="ja-JP" sz="5400" dirty="0"/>
              <a:t>. </a:t>
            </a:r>
            <a:r>
              <a:rPr kumimoji="1" lang="ja-JP" altLang="en-US" sz="5400" dirty="0"/>
              <a:t>閉塞隅角・未治療・制限あり</a:t>
            </a:r>
          </a:p>
        </p:txBody>
      </p:sp>
      <p:sp>
        <p:nvSpPr>
          <p:cNvPr id="6" name="テキスト ボックス 5">
            <a:extLst>
              <a:ext uri="{FF2B5EF4-FFF2-40B4-BE49-F238E27FC236}">
                <a16:creationId xmlns:a16="http://schemas.microsoft.com/office/drawing/2014/main" id="{42B44AFF-EC6E-24E7-7887-D94589AD93DE}"/>
              </a:ext>
            </a:extLst>
          </p:cNvPr>
          <p:cNvSpPr txBox="1"/>
          <p:nvPr/>
        </p:nvSpPr>
        <p:spPr>
          <a:xfrm>
            <a:off x="1539481" y="4210239"/>
            <a:ext cx="543739" cy="523220"/>
          </a:xfrm>
          <a:prstGeom prst="rect">
            <a:avLst/>
          </a:prstGeom>
          <a:noFill/>
        </p:spPr>
        <p:txBody>
          <a:bodyPr wrap="none" rtlCol="0">
            <a:spAutoFit/>
          </a:bodyPr>
          <a:lstStyle/>
          <a:p>
            <a:r>
              <a:rPr kumimoji="1" lang="ja-JP" altLang="en-US" sz="2800" dirty="0">
                <a:solidFill>
                  <a:srgbClr val="FF0000"/>
                </a:solidFill>
              </a:rPr>
              <a:t>✓</a:t>
            </a:r>
          </a:p>
        </p:txBody>
      </p:sp>
      <p:sp>
        <p:nvSpPr>
          <p:cNvPr id="7" name="テキスト ボックス 6">
            <a:extLst>
              <a:ext uri="{FF2B5EF4-FFF2-40B4-BE49-F238E27FC236}">
                <a16:creationId xmlns:a16="http://schemas.microsoft.com/office/drawing/2014/main" id="{E674E7EB-C51F-2498-CE9B-30DE532219C5}"/>
              </a:ext>
            </a:extLst>
          </p:cNvPr>
          <p:cNvSpPr txBox="1"/>
          <p:nvPr/>
        </p:nvSpPr>
        <p:spPr>
          <a:xfrm>
            <a:off x="4478644" y="4210239"/>
            <a:ext cx="543739" cy="523220"/>
          </a:xfrm>
          <a:prstGeom prst="rect">
            <a:avLst/>
          </a:prstGeom>
          <a:noFill/>
        </p:spPr>
        <p:txBody>
          <a:bodyPr wrap="none" rtlCol="0">
            <a:spAutoFit/>
          </a:bodyPr>
          <a:lstStyle/>
          <a:p>
            <a:r>
              <a:rPr kumimoji="1" lang="ja-JP" altLang="en-US" sz="2800" dirty="0">
                <a:solidFill>
                  <a:srgbClr val="FF0000"/>
                </a:solidFill>
              </a:rPr>
              <a:t>✓</a:t>
            </a:r>
          </a:p>
        </p:txBody>
      </p:sp>
      <p:sp>
        <p:nvSpPr>
          <p:cNvPr id="3" name="テキスト ボックス 2">
            <a:extLst>
              <a:ext uri="{FF2B5EF4-FFF2-40B4-BE49-F238E27FC236}">
                <a16:creationId xmlns:a16="http://schemas.microsoft.com/office/drawing/2014/main" id="{CDF84447-06F3-8CF2-2993-FC28D676704A}"/>
              </a:ext>
            </a:extLst>
          </p:cNvPr>
          <p:cNvSpPr txBox="1"/>
          <p:nvPr/>
        </p:nvSpPr>
        <p:spPr>
          <a:xfrm>
            <a:off x="2555776" y="4941168"/>
            <a:ext cx="543739" cy="523220"/>
          </a:xfrm>
          <a:prstGeom prst="rect">
            <a:avLst/>
          </a:prstGeom>
          <a:noFill/>
        </p:spPr>
        <p:txBody>
          <a:bodyPr wrap="none" rtlCol="0">
            <a:spAutoFit/>
          </a:bodyPr>
          <a:lstStyle/>
          <a:p>
            <a:r>
              <a:rPr kumimoji="1" lang="ja-JP" altLang="en-US" sz="2800" dirty="0">
                <a:solidFill>
                  <a:srgbClr val="FF0000"/>
                </a:solidFill>
              </a:rPr>
              <a:t>✓</a:t>
            </a:r>
          </a:p>
        </p:txBody>
      </p:sp>
    </p:spTree>
    <p:extLst>
      <p:ext uri="{BB962C8B-B14F-4D97-AF65-F5344CB8AC3E}">
        <p14:creationId xmlns:p14="http://schemas.microsoft.com/office/powerpoint/2010/main" val="1835263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689B424-FADE-46FD-8DCB-6B0595E44587}"/>
              </a:ext>
            </a:extLst>
          </p:cNvPr>
          <p:cNvSpPr>
            <a:spLocks noGrp="1"/>
          </p:cNvSpPr>
          <p:nvPr>
            <p:ph type="title"/>
          </p:nvPr>
        </p:nvSpPr>
        <p:spPr>
          <a:xfrm>
            <a:off x="457200" y="548680"/>
            <a:ext cx="8229600" cy="1143000"/>
          </a:xfrm>
        </p:spPr>
        <p:txBody>
          <a:bodyPr>
            <a:normAutofit/>
          </a:bodyPr>
          <a:lstStyle/>
          <a:p>
            <a:r>
              <a:rPr kumimoji="1" lang="ja-JP" altLang="en-US" sz="5400" dirty="0"/>
              <a:t>本日の内容</a:t>
            </a:r>
          </a:p>
        </p:txBody>
      </p:sp>
      <p:sp>
        <p:nvSpPr>
          <p:cNvPr id="3" name="コンテンツ プレースホルダー 2">
            <a:extLst>
              <a:ext uri="{FF2B5EF4-FFF2-40B4-BE49-F238E27FC236}">
                <a16:creationId xmlns:a16="http://schemas.microsoft.com/office/drawing/2014/main" id="{ED39F33A-B780-40D0-B34E-A0B21DA429D6}"/>
              </a:ext>
            </a:extLst>
          </p:cNvPr>
          <p:cNvSpPr>
            <a:spLocks noGrp="1"/>
          </p:cNvSpPr>
          <p:nvPr>
            <p:ph idx="1"/>
          </p:nvPr>
        </p:nvSpPr>
        <p:spPr>
          <a:xfrm>
            <a:off x="1007604" y="2780928"/>
            <a:ext cx="7128792" cy="2304256"/>
          </a:xfrm>
        </p:spPr>
        <p:txBody>
          <a:bodyPr>
            <a:noAutofit/>
          </a:bodyPr>
          <a:lstStyle/>
          <a:p>
            <a:r>
              <a:rPr kumimoji="1" lang="ja-JP" altLang="en-US" sz="4000" dirty="0"/>
              <a:t>抗コリン薬の緑内障への影響</a:t>
            </a:r>
            <a:endParaRPr kumimoji="1" lang="en-US" altLang="ja-JP" sz="4000" dirty="0"/>
          </a:p>
          <a:p>
            <a:endParaRPr lang="en-US" altLang="ja-JP" sz="4000" dirty="0"/>
          </a:p>
          <a:p>
            <a:r>
              <a:rPr kumimoji="1" lang="ja-JP" altLang="en-US" sz="4000" dirty="0"/>
              <a:t>緑内障連絡カードの</a:t>
            </a:r>
            <a:r>
              <a:rPr lang="ja-JP" altLang="en-US" sz="4000" dirty="0"/>
              <a:t>活用</a:t>
            </a:r>
            <a:endParaRPr kumimoji="1" lang="en-US" altLang="ja-JP" sz="4000" dirty="0"/>
          </a:p>
        </p:txBody>
      </p:sp>
    </p:spTree>
    <p:extLst>
      <p:ext uri="{BB962C8B-B14F-4D97-AF65-F5344CB8AC3E}">
        <p14:creationId xmlns:p14="http://schemas.microsoft.com/office/powerpoint/2010/main" val="2854407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descr="テキスト&#10;&#10;自動的に生成された説明">
            <a:extLst>
              <a:ext uri="{FF2B5EF4-FFF2-40B4-BE49-F238E27FC236}">
                <a16:creationId xmlns:a16="http://schemas.microsoft.com/office/drawing/2014/main" id="{23A9B086-90F9-F9FE-5318-0F688B0D1A2F}"/>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182452" y="1844824"/>
            <a:ext cx="6779096" cy="4264925"/>
          </a:xfrm>
          <a:prstGeom prst="rect">
            <a:avLst/>
          </a:prstGeom>
          <a:ln>
            <a:solidFill>
              <a:schemeClr val="tx1"/>
            </a:solidFill>
          </a:ln>
        </p:spPr>
      </p:pic>
      <p:sp>
        <p:nvSpPr>
          <p:cNvPr id="2" name="タイトル 1">
            <a:extLst>
              <a:ext uri="{FF2B5EF4-FFF2-40B4-BE49-F238E27FC236}">
                <a16:creationId xmlns:a16="http://schemas.microsoft.com/office/drawing/2014/main" id="{DB35FB68-B685-450C-935A-0D8B0D178F84}"/>
              </a:ext>
            </a:extLst>
          </p:cNvPr>
          <p:cNvSpPr>
            <a:spLocks noGrp="1"/>
          </p:cNvSpPr>
          <p:nvPr>
            <p:ph type="title"/>
          </p:nvPr>
        </p:nvSpPr>
        <p:spPr/>
        <p:txBody>
          <a:bodyPr>
            <a:normAutofit fontScale="90000"/>
          </a:bodyPr>
          <a:lstStyle/>
          <a:p>
            <a:r>
              <a:rPr kumimoji="1" lang="en-US" altLang="ja-JP" sz="5400" dirty="0"/>
              <a:t>3. </a:t>
            </a:r>
            <a:r>
              <a:rPr kumimoji="1" lang="ja-JP" altLang="en-US" sz="5400" dirty="0"/>
              <a:t>閉塞隅角・治療済・制限</a:t>
            </a:r>
            <a:r>
              <a:rPr lang="ja-JP" altLang="en-US" sz="5400" dirty="0"/>
              <a:t>なし</a:t>
            </a:r>
            <a:endParaRPr kumimoji="1" lang="ja-JP" altLang="en-US" sz="5400" dirty="0"/>
          </a:p>
        </p:txBody>
      </p:sp>
      <p:sp>
        <p:nvSpPr>
          <p:cNvPr id="6" name="テキスト ボックス 5">
            <a:extLst>
              <a:ext uri="{FF2B5EF4-FFF2-40B4-BE49-F238E27FC236}">
                <a16:creationId xmlns:a16="http://schemas.microsoft.com/office/drawing/2014/main" id="{42B44AFF-EC6E-24E7-7887-D94589AD93DE}"/>
              </a:ext>
            </a:extLst>
          </p:cNvPr>
          <p:cNvSpPr txBox="1"/>
          <p:nvPr/>
        </p:nvSpPr>
        <p:spPr>
          <a:xfrm>
            <a:off x="1539481" y="4210239"/>
            <a:ext cx="543739" cy="523220"/>
          </a:xfrm>
          <a:prstGeom prst="rect">
            <a:avLst/>
          </a:prstGeom>
          <a:noFill/>
        </p:spPr>
        <p:txBody>
          <a:bodyPr wrap="none" rtlCol="0">
            <a:spAutoFit/>
          </a:bodyPr>
          <a:lstStyle/>
          <a:p>
            <a:r>
              <a:rPr kumimoji="1" lang="ja-JP" altLang="en-US" sz="2800" dirty="0">
                <a:solidFill>
                  <a:srgbClr val="FF0000"/>
                </a:solidFill>
              </a:rPr>
              <a:t>✓</a:t>
            </a:r>
          </a:p>
        </p:txBody>
      </p:sp>
      <p:sp>
        <p:nvSpPr>
          <p:cNvPr id="7" name="テキスト ボックス 6">
            <a:extLst>
              <a:ext uri="{FF2B5EF4-FFF2-40B4-BE49-F238E27FC236}">
                <a16:creationId xmlns:a16="http://schemas.microsoft.com/office/drawing/2014/main" id="{E674E7EB-C51F-2498-CE9B-30DE532219C5}"/>
              </a:ext>
            </a:extLst>
          </p:cNvPr>
          <p:cNvSpPr txBox="1"/>
          <p:nvPr/>
        </p:nvSpPr>
        <p:spPr>
          <a:xfrm>
            <a:off x="4478644" y="3935211"/>
            <a:ext cx="543739" cy="523220"/>
          </a:xfrm>
          <a:prstGeom prst="rect">
            <a:avLst/>
          </a:prstGeom>
          <a:noFill/>
        </p:spPr>
        <p:txBody>
          <a:bodyPr wrap="none" rtlCol="0">
            <a:spAutoFit/>
          </a:bodyPr>
          <a:lstStyle/>
          <a:p>
            <a:r>
              <a:rPr kumimoji="1" lang="ja-JP" altLang="en-US" sz="2800" dirty="0">
                <a:solidFill>
                  <a:srgbClr val="FF0000"/>
                </a:solidFill>
              </a:rPr>
              <a:t>✓</a:t>
            </a:r>
          </a:p>
        </p:txBody>
      </p:sp>
      <p:sp>
        <p:nvSpPr>
          <p:cNvPr id="3" name="テキスト ボックス 2">
            <a:extLst>
              <a:ext uri="{FF2B5EF4-FFF2-40B4-BE49-F238E27FC236}">
                <a16:creationId xmlns:a16="http://schemas.microsoft.com/office/drawing/2014/main" id="{CDF84447-06F3-8CF2-2993-FC28D676704A}"/>
              </a:ext>
            </a:extLst>
          </p:cNvPr>
          <p:cNvSpPr txBox="1"/>
          <p:nvPr/>
        </p:nvSpPr>
        <p:spPr>
          <a:xfrm>
            <a:off x="1475656" y="5013176"/>
            <a:ext cx="543739" cy="523220"/>
          </a:xfrm>
          <a:prstGeom prst="rect">
            <a:avLst/>
          </a:prstGeom>
          <a:noFill/>
        </p:spPr>
        <p:txBody>
          <a:bodyPr wrap="none" rtlCol="0">
            <a:spAutoFit/>
          </a:bodyPr>
          <a:lstStyle/>
          <a:p>
            <a:r>
              <a:rPr kumimoji="1" lang="ja-JP" altLang="en-US" sz="2800" dirty="0">
                <a:solidFill>
                  <a:srgbClr val="FF0000"/>
                </a:solidFill>
              </a:rPr>
              <a:t>✓</a:t>
            </a:r>
          </a:p>
        </p:txBody>
      </p:sp>
    </p:spTree>
    <p:extLst>
      <p:ext uri="{BB962C8B-B14F-4D97-AF65-F5344CB8AC3E}">
        <p14:creationId xmlns:p14="http://schemas.microsoft.com/office/powerpoint/2010/main" val="2554948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429000"/>
            <a:ext cx="8229600" cy="2434282"/>
          </a:xfrm>
        </p:spPr>
        <p:txBody>
          <a:bodyPr>
            <a:normAutofit/>
          </a:bodyPr>
          <a:lstStyle/>
          <a:p>
            <a:pPr>
              <a:lnSpc>
                <a:spcPct val="150000"/>
              </a:lnSpc>
            </a:pPr>
            <a:r>
              <a:rPr kumimoji="1" lang="ja-JP" altLang="en-US" sz="4800" dirty="0"/>
              <a:t>経年変化で緑内障病型が</a:t>
            </a:r>
            <a:br>
              <a:rPr kumimoji="1" lang="en-US" altLang="ja-JP" sz="4800" dirty="0"/>
            </a:br>
            <a:r>
              <a:rPr kumimoji="1" lang="ja-JP" altLang="en-US" sz="4800" dirty="0"/>
              <a:t>かわる場合もあります</a:t>
            </a:r>
          </a:p>
        </p:txBody>
      </p:sp>
      <p:sp>
        <p:nvSpPr>
          <p:cNvPr id="3" name="星 7 2"/>
          <p:cNvSpPr/>
          <p:nvPr/>
        </p:nvSpPr>
        <p:spPr>
          <a:xfrm>
            <a:off x="2339752" y="980728"/>
            <a:ext cx="4464496" cy="1656184"/>
          </a:xfrm>
          <a:prstGeom prst="star7">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5400" dirty="0"/>
              <a:t>注意！</a:t>
            </a:r>
          </a:p>
        </p:txBody>
      </p:sp>
    </p:spTree>
    <p:extLst>
      <p:ext uri="{BB962C8B-B14F-4D97-AF65-F5344CB8AC3E}">
        <p14:creationId xmlns:p14="http://schemas.microsoft.com/office/powerpoint/2010/main" val="3139179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2E6884-9E1F-4AC8-82FD-542724C0D359}"/>
              </a:ext>
            </a:extLst>
          </p:cNvPr>
          <p:cNvSpPr>
            <a:spLocks noGrp="1"/>
          </p:cNvSpPr>
          <p:nvPr>
            <p:ph type="title"/>
          </p:nvPr>
        </p:nvSpPr>
        <p:spPr/>
        <p:txBody>
          <a:bodyPr/>
          <a:lstStyle/>
          <a:p>
            <a:r>
              <a:rPr kumimoji="1" lang="ja-JP" altLang="en-US" dirty="0"/>
              <a:t>患者様向け動画</a:t>
            </a:r>
          </a:p>
        </p:txBody>
      </p:sp>
      <p:pic>
        <p:nvPicPr>
          <p:cNvPr id="5" name="コンテンツ プレースホルダー 4" descr="テキスト が含まれている画像&#10;&#10;自動的に生成された説明">
            <a:extLst>
              <a:ext uri="{FF2B5EF4-FFF2-40B4-BE49-F238E27FC236}">
                <a16:creationId xmlns:a16="http://schemas.microsoft.com/office/drawing/2014/main" id="{59BDB061-E8EC-E449-5FE3-899FBB9EADF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00175" y="1858169"/>
            <a:ext cx="6343650" cy="4010025"/>
          </a:xfrm>
          <a:ln>
            <a:solidFill>
              <a:schemeClr val="tx1"/>
            </a:solidFill>
          </a:ln>
        </p:spPr>
      </p:pic>
    </p:spTree>
    <p:extLst>
      <p:ext uri="{BB962C8B-B14F-4D97-AF65-F5344CB8AC3E}">
        <p14:creationId xmlns:p14="http://schemas.microsoft.com/office/powerpoint/2010/main" val="3664911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楕円 2">
            <a:extLst>
              <a:ext uri="{FF2B5EF4-FFF2-40B4-BE49-F238E27FC236}">
                <a16:creationId xmlns:a16="http://schemas.microsoft.com/office/drawing/2014/main" id="{956842D8-B95F-BFA9-9E50-9D8F897939EF}"/>
              </a:ext>
            </a:extLst>
          </p:cNvPr>
          <p:cNvSpPr/>
          <p:nvPr/>
        </p:nvSpPr>
        <p:spPr>
          <a:xfrm>
            <a:off x="2051720" y="2132856"/>
            <a:ext cx="5184576" cy="3960440"/>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noFill/>
            </a:endParaRPr>
          </a:p>
        </p:txBody>
      </p:sp>
      <p:sp>
        <p:nvSpPr>
          <p:cNvPr id="2" name="タイトル 1">
            <a:extLst>
              <a:ext uri="{FF2B5EF4-FFF2-40B4-BE49-F238E27FC236}">
                <a16:creationId xmlns:a16="http://schemas.microsoft.com/office/drawing/2014/main" id="{C85BFE44-25B0-8ABB-D237-47FFDAFA880B}"/>
              </a:ext>
            </a:extLst>
          </p:cNvPr>
          <p:cNvSpPr>
            <a:spLocks noGrp="1"/>
          </p:cNvSpPr>
          <p:nvPr>
            <p:ph type="title"/>
          </p:nvPr>
        </p:nvSpPr>
        <p:spPr>
          <a:xfrm>
            <a:off x="0" y="274638"/>
            <a:ext cx="9144000" cy="1143000"/>
          </a:xfrm>
        </p:spPr>
        <p:txBody>
          <a:bodyPr>
            <a:normAutofit/>
          </a:bodyPr>
          <a:lstStyle/>
          <a:p>
            <a:r>
              <a:rPr kumimoji="1" lang="ja-JP" altLang="en-US" dirty="0"/>
              <a:t>患者・医師・薬剤師・眼科医の連携</a:t>
            </a:r>
          </a:p>
        </p:txBody>
      </p:sp>
      <p:pic>
        <p:nvPicPr>
          <p:cNvPr id="1026" name="Picture 2" descr="眼科のお医者さんのイラスト">
            <a:extLst>
              <a:ext uri="{FF2B5EF4-FFF2-40B4-BE49-F238E27FC236}">
                <a16:creationId xmlns:a16="http://schemas.microsoft.com/office/drawing/2014/main" id="{9C130CB8-CD35-A615-D3C7-7D32C42EE6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2657" y="4902199"/>
            <a:ext cx="1905000" cy="16811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女医・薬剤師のイラスト（職業）">
            <a:extLst>
              <a:ext uri="{FF2B5EF4-FFF2-40B4-BE49-F238E27FC236}">
                <a16:creationId xmlns:a16="http://schemas.microsoft.com/office/drawing/2014/main" id="{5C247D5B-776C-F0C0-E316-CD9E72B8B1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648" y="3211045"/>
            <a:ext cx="1505322" cy="150532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お医者さんのイラスト（全身）">
            <a:extLst>
              <a:ext uri="{FF2B5EF4-FFF2-40B4-BE49-F238E27FC236}">
                <a16:creationId xmlns:a16="http://schemas.microsoft.com/office/drawing/2014/main" id="{89FF7980-D2BF-AAF3-D679-E9AEB2B513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7687" y="3001867"/>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OPD・慢性閉塞性肺疾患の患者さんのイラスト">
            <a:extLst>
              <a:ext uri="{FF2B5EF4-FFF2-40B4-BE49-F238E27FC236}">
                <a16:creationId xmlns:a16="http://schemas.microsoft.com/office/drawing/2014/main" id="{A1700A95-2E12-8474-AF51-D22883A165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8035" y="1457091"/>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注射器のイラスト">
            <a:extLst>
              <a:ext uri="{FF2B5EF4-FFF2-40B4-BE49-F238E27FC236}">
                <a16:creationId xmlns:a16="http://schemas.microsoft.com/office/drawing/2014/main" id="{E7B86C1F-2822-D8D0-D277-F32B6F22EA4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3500" y="3519645"/>
            <a:ext cx="1228500" cy="1228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薬のイラスト「カプセル・セット」">
            <a:extLst>
              <a:ext uri="{FF2B5EF4-FFF2-40B4-BE49-F238E27FC236}">
                <a16:creationId xmlns:a16="http://schemas.microsoft.com/office/drawing/2014/main" id="{95F6C82B-8377-FACD-B153-089B49E2648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10473" y="3457964"/>
            <a:ext cx="1228500" cy="122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332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AE3EB9-CA90-4C96-9396-1419BB637B64}"/>
              </a:ext>
            </a:extLst>
          </p:cNvPr>
          <p:cNvSpPr>
            <a:spLocks noGrp="1"/>
          </p:cNvSpPr>
          <p:nvPr>
            <p:ph type="title"/>
          </p:nvPr>
        </p:nvSpPr>
        <p:spPr/>
        <p:txBody>
          <a:bodyPr>
            <a:normAutofit/>
          </a:bodyPr>
          <a:lstStyle/>
          <a:p>
            <a:r>
              <a:rPr kumimoji="1" lang="ja-JP" altLang="en-US" sz="5400" dirty="0"/>
              <a:t>抗コリン薬</a:t>
            </a:r>
          </a:p>
        </p:txBody>
      </p:sp>
      <p:sp>
        <p:nvSpPr>
          <p:cNvPr id="3" name="コンテンツ プレースホルダー 2">
            <a:extLst>
              <a:ext uri="{FF2B5EF4-FFF2-40B4-BE49-F238E27FC236}">
                <a16:creationId xmlns:a16="http://schemas.microsoft.com/office/drawing/2014/main" id="{B790A24F-43A4-4B22-A1C8-FF0A8E12AF29}"/>
              </a:ext>
            </a:extLst>
          </p:cNvPr>
          <p:cNvSpPr>
            <a:spLocks noGrp="1"/>
          </p:cNvSpPr>
          <p:nvPr>
            <p:ph idx="1"/>
          </p:nvPr>
        </p:nvSpPr>
        <p:spPr/>
        <p:txBody>
          <a:bodyPr/>
          <a:lstStyle/>
          <a:p>
            <a:r>
              <a:rPr kumimoji="1" lang="ja-JP" altLang="en-US" dirty="0">
                <a:latin typeface="+mn-ea"/>
              </a:rPr>
              <a:t>ムスカリニック性アセチルコリン受容体を遮断</a:t>
            </a:r>
            <a:endParaRPr kumimoji="1" lang="en-US" altLang="ja-JP" dirty="0">
              <a:latin typeface="+mn-ea"/>
            </a:endParaRPr>
          </a:p>
          <a:p>
            <a:pPr marL="0" indent="0">
              <a:buNone/>
            </a:pPr>
            <a:endParaRPr lang="en-US" altLang="ja-JP" dirty="0">
              <a:latin typeface="+mn-ea"/>
            </a:endParaRPr>
          </a:p>
          <a:p>
            <a:r>
              <a:rPr kumimoji="1" lang="ja-JP" altLang="en-US" dirty="0">
                <a:latin typeface="+mn-ea"/>
              </a:rPr>
              <a:t>瞳孔括約筋弛緩→散瞳</a:t>
            </a:r>
            <a:endParaRPr kumimoji="1" lang="en-US" altLang="ja-JP" dirty="0">
              <a:latin typeface="+mn-ea"/>
            </a:endParaRPr>
          </a:p>
          <a:p>
            <a:endParaRPr kumimoji="1" lang="en-US" altLang="ja-JP" dirty="0">
              <a:latin typeface="+mn-ea"/>
            </a:endParaRPr>
          </a:p>
          <a:p>
            <a:r>
              <a:rPr lang="ja-JP" altLang="en-US" dirty="0">
                <a:latin typeface="+mn-ea"/>
              </a:rPr>
              <a:t>急性緑内障発作のリスク</a:t>
            </a:r>
            <a:endParaRPr lang="en-US" altLang="ja-JP" dirty="0">
              <a:latin typeface="+mn-ea"/>
            </a:endParaRPr>
          </a:p>
          <a:p>
            <a:endParaRPr lang="en-US" altLang="ja-JP" dirty="0">
              <a:latin typeface="+mn-ea"/>
            </a:endParaRPr>
          </a:p>
          <a:p>
            <a:r>
              <a:rPr lang="en-US" altLang="ja-JP" dirty="0">
                <a:latin typeface="+mn-ea"/>
              </a:rPr>
              <a:t>100</a:t>
            </a:r>
            <a:r>
              <a:rPr lang="ja-JP" altLang="en-US" dirty="0">
                <a:latin typeface="+mn-ea"/>
              </a:rPr>
              <a:t>種類以上</a:t>
            </a:r>
            <a:endParaRPr lang="en-US" altLang="ja-JP" dirty="0">
              <a:latin typeface="+mn-ea"/>
            </a:endParaRPr>
          </a:p>
          <a:p>
            <a:endParaRPr lang="en-US" altLang="ja-JP" dirty="0">
              <a:latin typeface="+mn-ea"/>
            </a:endParaRPr>
          </a:p>
        </p:txBody>
      </p:sp>
      <p:pic>
        <p:nvPicPr>
          <p:cNvPr id="9" name="図 8" descr="室内, 座っている が含まれている画像&#10;&#10;自動的に生成された説明">
            <a:extLst>
              <a:ext uri="{FF2B5EF4-FFF2-40B4-BE49-F238E27FC236}">
                <a16:creationId xmlns:a16="http://schemas.microsoft.com/office/drawing/2014/main" id="{BCB5350C-9051-4E56-A5A0-1884D23F17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6216" y="4566924"/>
            <a:ext cx="2026568" cy="1381751"/>
          </a:xfrm>
          <a:prstGeom prst="rect">
            <a:avLst/>
          </a:prstGeom>
        </p:spPr>
      </p:pic>
      <p:pic>
        <p:nvPicPr>
          <p:cNvPr id="11" name="図 10" descr="室内, 音楽 が含まれている画像&#10;&#10;自動的に生成された説明">
            <a:extLst>
              <a:ext uri="{FF2B5EF4-FFF2-40B4-BE49-F238E27FC236}">
                <a16:creationId xmlns:a16="http://schemas.microsoft.com/office/drawing/2014/main" id="{B7C4C344-6F35-491F-A271-913D9C2838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6216" y="2481430"/>
            <a:ext cx="2026568" cy="1381751"/>
          </a:xfrm>
          <a:prstGeom prst="rect">
            <a:avLst/>
          </a:prstGeom>
        </p:spPr>
      </p:pic>
      <p:cxnSp>
        <p:nvCxnSpPr>
          <p:cNvPr id="5" name="直線矢印コネクタ 4">
            <a:extLst>
              <a:ext uri="{FF2B5EF4-FFF2-40B4-BE49-F238E27FC236}">
                <a16:creationId xmlns:a16="http://schemas.microsoft.com/office/drawing/2014/main" id="{38A33226-6A6B-9A09-63C9-116882276B5F}"/>
              </a:ext>
            </a:extLst>
          </p:cNvPr>
          <p:cNvCxnSpPr>
            <a:cxnSpLocks/>
          </p:cNvCxnSpPr>
          <p:nvPr/>
        </p:nvCxnSpPr>
        <p:spPr>
          <a:xfrm>
            <a:off x="7596336" y="3933056"/>
            <a:ext cx="0" cy="57606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9CCF9796-4DC9-2602-65CC-F50BC48E28C3}"/>
              </a:ext>
            </a:extLst>
          </p:cNvPr>
          <p:cNvSpPr txBox="1"/>
          <p:nvPr/>
        </p:nvSpPr>
        <p:spPr>
          <a:xfrm>
            <a:off x="2335726" y="6429473"/>
            <a:ext cx="6808274" cy="307777"/>
          </a:xfrm>
          <a:prstGeom prst="rect">
            <a:avLst/>
          </a:prstGeom>
          <a:noFill/>
        </p:spPr>
        <p:txBody>
          <a:bodyPr wrap="none" rtlCol="0">
            <a:spAutoFit/>
          </a:bodyPr>
          <a:lstStyle/>
          <a:p>
            <a:r>
              <a:rPr kumimoji="1" lang="en-US" altLang="ja-JP" sz="1400" dirty="0">
                <a:latin typeface="+mn-ea"/>
              </a:rPr>
              <a:t>Goodman &amp; Gilman’s The Pharmacological Basis of Therapeutics, 13</a:t>
            </a:r>
            <a:r>
              <a:rPr kumimoji="1" lang="en-US" altLang="ja-JP" sz="1400" baseline="30000" dirty="0">
                <a:latin typeface="+mn-ea"/>
              </a:rPr>
              <a:t>th</a:t>
            </a:r>
            <a:r>
              <a:rPr kumimoji="1" lang="en-US" altLang="ja-JP" sz="1400" dirty="0">
                <a:latin typeface="+mn-ea"/>
              </a:rPr>
              <a:t> Edition Chapter 9</a:t>
            </a:r>
            <a:endParaRPr kumimoji="1" lang="ja-JP" altLang="en-US" sz="1400" dirty="0">
              <a:latin typeface="+mn-ea"/>
            </a:endParaRPr>
          </a:p>
        </p:txBody>
      </p:sp>
    </p:spTree>
    <p:extLst>
      <p:ext uri="{BB962C8B-B14F-4D97-AF65-F5344CB8AC3E}">
        <p14:creationId xmlns:p14="http://schemas.microsoft.com/office/powerpoint/2010/main" val="217780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AE3EB9-CA90-4C96-9396-1419BB637B64}"/>
              </a:ext>
            </a:extLst>
          </p:cNvPr>
          <p:cNvSpPr>
            <a:spLocks noGrp="1"/>
          </p:cNvSpPr>
          <p:nvPr>
            <p:ph type="title"/>
          </p:nvPr>
        </p:nvSpPr>
        <p:spPr/>
        <p:txBody>
          <a:bodyPr>
            <a:normAutofit/>
          </a:bodyPr>
          <a:lstStyle/>
          <a:p>
            <a:r>
              <a:rPr kumimoji="1" lang="ja-JP" altLang="en-US" sz="5400" dirty="0"/>
              <a:t>抗コリン薬</a:t>
            </a:r>
          </a:p>
        </p:txBody>
      </p:sp>
      <p:sp>
        <p:nvSpPr>
          <p:cNvPr id="3" name="コンテンツ プレースホルダー 2">
            <a:extLst>
              <a:ext uri="{FF2B5EF4-FFF2-40B4-BE49-F238E27FC236}">
                <a16:creationId xmlns:a16="http://schemas.microsoft.com/office/drawing/2014/main" id="{B790A24F-43A4-4B22-A1C8-FF0A8E12AF29}"/>
              </a:ext>
            </a:extLst>
          </p:cNvPr>
          <p:cNvSpPr>
            <a:spLocks noGrp="1"/>
          </p:cNvSpPr>
          <p:nvPr>
            <p:ph idx="1"/>
          </p:nvPr>
        </p:nvSpPr>
        <p:spPr>
          <a:xfrm>
            <a:off x="1218456" y="1628800"/>
            <a:ext cx="6707088" cy="4525963"/>
          </a:xfrm>
        </p:spPr>
        <p:txBody>
          <a:bodyPr/>
          <a:lstStyle/>
          <a:p>
            <a:r>
              <a:rPr kumimoji="1" lang="ja-JP" altLang="en-US" dirty="0"/>
              <a:t>添付文書改訂：</a:t>
            </a:r>
            <a:r>
              <a:rPr kumimoji="1" lang="en-US" altLang="ja-JP" dirty="0"/>
              <a:t>2019</a:t>
            </a:r>
            <a:r>
              <a:rPr kumimoji="1" lang="ja-JP" altLang="en-US" dirty="0"/>
              <a:t>年</a:t>
            </a:r>
            <a:r>
              <a:rPr kumimoji="1" lang="en-US" altLang="ja-JP" dirty="0"/>
              <a:t>6</a:t>
            </a:r>
            <a:r>
              <a:rPr kumimoji="1" lang="ja-JP" altLang="en-US" dirty="0"/>
              <a:t>月</a:t>
            </a:r>
            <a:r>
              <a:rPr kumimoji="1" lang="en-US" altLang="ja-JP" dirty="0"/>
              <a:t>18</a:t>
            </a:r>
            <a:r>
              <a:rPr kumimoji="1" lang="ja-JP" altLang="en-US" dirty="0"/>
              <a:t>日</a:t>
            </a:r>
            <a:endParaRPr kumimoji="1" lang="en-US" altLang="ja-JP" dirty="0"/>
          </a:p>
          <a:p>
            <a:endParaRPr kumimoji="1" lang="en-US" altLang="ja-JP" dirty="0"/>
          </a:p>
          <a:p>
            <a:r>
              <a:rPr lang="ja-JP" altLang="en-US" dirty="0"/>
              <a:t>禁忌：閉塞隅角緑内障の患者</a:t>
            </a:r>
            <a:endParaRPr lang="en-US" altLang="ja-JP" dirty="0"/>
          </a:p>
          <a:p>
            <a:endParaRPr lang="en-US" altLang="ja-JP" dirty="0"/>
          </a:p>
          <a:p>
            <a:r>
              <a:rPr lang="ja-JP" altLang="en-US" dirty="0"/>
              <a:t>慎重投与：開放隅角緑内障の患者</a:t>
            </a:r>
            <a:endParaRPr kumimoji="1" lang="en-US" altLang="ja-JP" dirty="0"/>
          </a:p>
          <a:p>
            <a:endParaRPr kumimoji="1" lang="en-US" altLang="ja-JP" dirty="0"/>
          </a:p>
          <a:p>
            <a:r>
              <a:rPr lang="ja-JP" altLang="en-US" dirty="0"/>
              <a:t>安全に使える人は？</a:t>
            </a:r>
            <a:endParaRPr lang="en-US" altLang="ja-JP" dirty="0"/>
          </a:p>
        </p:txBody>
      </p:sp>
    </p:spTree>
    <p:extLst>
      <p:ext uri="{BB962C8B-B14F-4D97-AF65-F5344CB8AC3E}">
        <p14:creationId xmlns:p14="http://schemas.microsoft.com/office/powerpoint/2010/main" val="1927723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C0F561-CF46-4685-BD20-1E91DC71133F}"/>
              </a:ext>
            </a:extLst>
          </p:cNvPr>
          <p:cNvSpPr>
            <a:spLocks noGrp="1"/>
          </p:cNvSpPr>
          <p:nvPr>
            <p:ph type="title"/>
          </p:nvPr>
        </p:nvSpPr>
        <p:spPr/>
        <p:txBody>
          <a:bodyPr>
            <a:normAutofit/>
          </a:bodyPr>
          <a:lstStyle/>
          <a:p>
            <a:r>
              <a:rPr kumimoji="1" lang="ja-JP" altLang="en-US" sz="5400" dirty="0"/>
              <a:t>緑内障</a:t>
            </a:r>
          </a:p>
        </p:txBody>
      </p:sp>
      <p:sp>
        <p:nvSpPr>
          <p:cNvPr id="3" name="コンテンツ プレースホルダー 2">
            <a:extLst>
              <a:ext uri="{FF2B5EF4-FFF2-40B4-BE49-F238E27FC236}">
                <a16:creationId xmlns:a16="http://schemas.microsoft.com/office/drawing/2014/main" id="{D77BB533-C232-43CE-B615-4CD496568E7A}"/>
              </a:ext>
            </a:extLst>
          </p:cNvPr>
          <p:cNvSpPr>
            <a:spLocks noGrp="1"/>
          </p:cNvSpPr>
          <p:nvPr>
            <p:ph idx="1"/>
          </p:nvPr>
        </p:nvSpPr>
        <p:spPr/>
        <p:txBody>
          <a:bodyPr/>
          <a:lstStyle/>
          <a:p>
            <a:r>
              <a:rPr kumimoji="1" lang="ja-JP" altLang="en-US" dirty="0"/>
              <a:t>視神経と視野に特徴的変化</a:t>
            </a:r>
            <a:endParaRPr kumimoji="1" lang="en-US" altLang="ja-JP" dirty="0"/>
          </a:p>
          <a:p>
            <a:r>
              <a:rPr lang="ja-JP" altLang="en-US" dirty="0"/>
              <a:t>眼圧を十分に下降させることにより、視神経障害を改善もしくは抑制しうる</a:t>
            </a:r>
            <a:endParaRPr lang="en-US" altLang="ja-JP" dirty="0"/>
          </a:p>
        </p:txBody>
      </p:sp>
      <p:pic>
        <p:nvPicPr>
          <p:cNvPr id="4" name="Picture 110" descr="1">
            <a:extLst>
              <a:ext uri="{FF2B5EF4-FFF2-40B4-BE49-F238E27FC236}">
                <a16:creationId xmlns:a16="http://schemas.microsoft.com/office/drawing/2014/main" id="{BDC52BE5-1B84-437F-A41E-7B8601715386}"/>
              </a:ext>
            </a:extLst>
          </p:cNvPr>
          <p:cNvPicPr>
            <a:picLocks noChangeAspect="1" noChangeArrowheads="1"/>
          </p:cNvPicPr>
          <p:nvPr/>
        </p:nvPicPr>
        <p:blipFill>
          <a:blip r:embed="rId3"/>
          <a:srcRect r="6450"/>
          <a:stretch>
            <a:fillRect/>
          </a:stretch>
        </p:blipFill>
        <p:spPr bwMode="auto">
          <a:xfrm>
            <a:off x="2763191" y="4189413"/>
            <a:ext cx="6146800" cy="1936750"/>
          </a:xfrm>
          <a:prstGeom prst="rect">
            <a:avLst/>
          </a:prstGeom>
          <a:noFill/>
          <a:ln w="9525">
            <a:noFill/>
            <a:miter lim="800000"/>
            <a:headEnd/>
            <a:tailEnd/>
          </a:ln>
        </p:spPr>
      </p:pic>
      <p:grpSp>
        <p:nvGrpSpPr>
          <p:cNvPr id="5" name="グループ化 62">
            <a:extLst>
              <a:ext uri="{FF2B5EF4-FFF2-40B4-BE49-F238E27FC236}">
                <a16:creationId xmlns:a16="http://schemas.microsoft.com/office/drawing/2014/main" id="{2288179F-B9F8-49A2-93A7-8E2FEF89F7D1}"/>
              </a:ext>
            </a:extLst>
          </p:cNvPr>
          <p:cNvGrpSpPr>
            <a:grpSpLocks/>
          </p:cNvGrpSpPr>
          <p:nvPr/>
        </p:nvGrpSpPr>
        <p:grpSpPr bwMode="auto">
          <a:xfrm>
            <a:off x="3336278" y="3856038"/>
            <a:ext cx="4930775" cy="247650"/>
            <a:chOff x="2111375" y="4003675"/>
            <a:chExt cx="4931390" cy="247650"/>
          </a:xfrm>
        </p:grpSpPr>
        <p:sp>
          <p:nvSpPr>
            <p:cNvPr id="6" name="Text Box 29">
              <a:extLst>
                <a:ext uri="{FF2B5EF4-FFF2-40B4-BE49-F238E27FC236}">
                  <a16:creationId xmlns:a16="http://schemas.microsoft.com/office/drawing/2014/main" id="{CC185CDA-9F44-4895-BA7D-C9C282CCA01B}"/>
                </a:ext>
              </a:extLst>
            </p:cNvPr>
            <p:cNvSpPr txBox="1">
              <a:spLocks noChangeArrowheads="1"/>
            </p:cNvSpPr>
            <p:nvPr/>
          </p:nvSpPr>
          <p:spPr bwMode="auto">
            <a:xfrm>
              <a:off x="2111375" y="4003675"/>
              <a:ext cx="706526" cy="247650"/>
            </a:xfrm>
            <a:prstGeom prst="rect">
              <a:avLst/>
            </a:prstGeom>
            <a:solidFill>
              <a:srgbClr val="CCCCFF"/>
            </a:solidFill>
            <a:ln w="12700">
              <a:solidFill>
                <a:schemeClr val="tx1"/>
              </a:solidFill>
              <a:miter lim="800000"/>
              <a:headEnd/>
              <a:tailEnd/>
            </a:ln>
            <a:effectLst>
              <a:prstShdw prst="shdw17" dist="12700">
                <a:schemeClr val="tx1">
                  <a:gamma/>
                  <a:shade val="60000"/>
                  <a:invGamma/>
                </a:schemeClr>
              </a:prstShdw>
            </a:effectLst>
          </p:spPr>
          <p:txBody>
            <a:bodyPr wrap="none" lIns="54000" tIns="10800" rIns="54000" bIns="10800" anchor="ctr" anchorCtr="1">
              <a:spAutoFit/>
            </a:bodyPr>
            <a:lstStyle/>
            <a:p>
              <a:pPr algn="l">
                <a:defRPr/>
              </a:pPr>
              <a:r>
                <a:rPr lang="ja-JP" altLang="en-US" sz="1400" b="1" dirty="0">
                  <a:latin typeface="ＭＳ Ｐゴシック" pitchFamily="50" charset="-128"/>
                  <a:ea typeface="ＭＳ Ｐゴシック" pitchFamily="50" charset="-128"/>
                </a:rPr>
                <a:t> 初　期 </a:t>
              </a:r>
            </a:p>
          </p:txBody>
        </p:sp>
        <p:sp>
          <p:nvSpPr>
            <p:cNvPr id="7" name="Text Box 30">
              <a:extLst>
                <a:ext uri="{FF2B5EF4-FFF2-40B4-BE49-F238E27FC236}">
                  <a16:creationId xmlns:a16="http://schemas.microsoft.com/office/drawing/2014/main" id="{C2A5F7C7-C689-4275-9045-06B4971AD88D}"/>
                </a:ext>
              </a:extLst>
            </p:cNvPr>
            <p:cNvSpPr txBox="1">
              <a:spLocks noChangeArrowheads="1"/>
            </p:cNvSpPr>
            <p:nvPr/>
          </p:nvSpPr>
          <p:spPr bwMode="auto">
            <a:xfrm>
              <a:off x="4223013" y="4003675"/>
              <a:ext cx="708113" cy="247650"/>
            </a:xfrm>
            <a:prstGeom prst="rect">
              <a:avLst/>
            </a:prstGeom>
            <a:solidFill>
              <a:srgbClr val="FFCC99"/>
            </a:solidFill>
            <a:ln w="12700">
              <a:solidFill>
                <a:schemeClr val="tx1"/>
              </a:solidFill>
              <a:miter lim="800000"/>
              <a:headEnd/>
              <a:tailEnd/>
            </a:ln>
            <a:effectLst>
              <a:prstShdw prst="shdw17" dist="12700">
                <a:schemeClr val="tx1">
                  <a:gamma/>
                  <a:shade val="60000"/>
                  <a:invGamma/>
                </a:schemeClr>
              </a:prstShdw>
            </a:effectLst>
          </p:spPr>
          <p:txBody>
            <a:bodyPr wrap="none" lIns="54000" tIns="10800" rIns="54000" bIns="10800" anchor="ctr" anchorCtr="1">
              <a:spAutoFit/>
            </a:bodyPr>
            <a:lstStyle/>
            <a:p>
              <a:pPr algn="l">
                <a:defRPr/>
              </a:pPr>
              <a:r>
                <a:rPr lang="ja-JP" altLang="en-US" sz="1400" b="1" dirty="0">
                  <a:latin typeface="ＭＳ Ｐゴシック" pitchFamily="50" charset="-128"/>
                  <a:ea typeface="ＭＳ Ｐゴシック" pitchFamily="50" charset="-128"/>
                </a:rPr>
                <a:t> 中　期 </a:t>
              </a:r>
            </a:p>
          </p:txBody>
        </p:sp>
        <p:grpSp>
          <p:nvGrpSpPr>
            <p:cNvPr id="8" name="グループ化 59">
              <a:extLst>
                <a:ext uri="{FF2B5EF4-FFF2-40B4-BE49-F238E27FC236}">
                  <a16:creationId xmlns:a16="http://schemas.microsoft.com/office/drawing/2014/main" id="{256A4B8F-1124-4067-BB04-D07AF746C4F1}"/>
                </a:ext>
              </a:extLst>
            </p:cNvPr>
            <p:cNvGrpSpPr>
              <a:grpSpLocks/>
            </p:cNvGrpSpPr>
            <p:nvPr/>
          </p:nvGrpSpPr>
          <p:grpSpPr bwMode="auto">
            <a:xfrm>
              <a:off x="2847673" y="4079865"/>
              <a:ext cx="1326799" cy="89937"/>
              <a:chOff x="2847673" y="4079865"/>
              <a:chExt cx="1326799" cy="89937"/>
            </a:xfrm>
          </p:grpSpPr>
          <p:sp>
            <p:nvSpPr>
              <p:cNvPr id="17" name="AutoShape 34">
                <a:extLst>
                  <a:ext uri="{FF2B5EF4-FFF2-40B4-BE49-F238E27FC236}">
                    <a16:creationId xmlns:a16="http://schemas.microsoft.com/office/drawing/2014/main" id="{FEB176C9-E05A-46CD-9AF1-F1B8640A8CE6}"/>
                  </a:ext>
                </a:extLst>
              </p:cNvPr>
              <p:cNvSpPr>
                <a:spLocks noChangeArrowheads="1"/>
              </p:cNvSpPr>
              <p:nvPr/>
            </p:nvSpPr>
            <p:spPr bwMode="auto">
              <a:xfrm rot="5400000">
                <a:off x="2874608" y="4052930"/>
                <a:ext cx="89216" cy="143086"/>
              </a:xfrm>
              <a:prstGeom prst="triangle">
                <a:avLst>
                  <a:gd name="adj" fmla="val 50000"/>
                </a:avLst>
              </a:prstGeom>
              <a:solidFill>
                <a:srgbClr val="969696"/>
              </a:solidFill>
              <a:ln w="9525">
                <a:noFill/>
                <a:miter lim="800000"/>
                <a:headEnd/>
                <a:tailEnd/>
              </a:ln>
              <a:effectLst>
                <a:prstShdw prst="shdw17" dist="12700">
                  <a:srgbClr val="5A5A5A"/>
                </a:prstShdw>
              </a:effectLst>
            </p:spPr>
            <p:txBody>
              <a:bodyPr wrap="none" anchor="ctr" anchorCtr="1"/>
              <a:lstStyle/>
              <a:p>
                <a:endParaRPr lang="ja-JP" altLang="en-US"/>
              </a:p>
            </p:txBody>
          </p:sp>
          <p:sp>
            <p:nvSpPr>
              <p:cNvPr id="18" name="AutoShape 35">
                <a:extLst>
                  <a:ext uri="{FF2B5EF4-FFF2-40B4-BE49-F238E27FC236}">
                    <a16:creationId xmlns:a16="http://schemas.microsoft.com/office/drawing/2014/main" id="{394536AE-F771-4AD0-A99A-0970FF1619B9}"/>
                  </a:ext>
                </a:extLst>
              </p:cNvPr>
              <p:cNvSpPr>
                <a:spLocks noChangeArrowheads="1"/>
              </p:cNvSpPr>
              <p:nvPr/>
            </p:nvSpPr>
            <p:spPr bwMode="auto">
              <a:xfrm rot="5400000">
                <a:off x="3108749" y="4054373"/>
                <a:ext cx="89216" cy="141641"/>
              </a:xfrm>
              <a:prstGeom prst="triangle">
                <a:avLst>
                  <a:gd name="adj" fmla="val 50000"/>
                </a:avLst>
              </a:prstGeom>
              <a:solidFill>
                <a:srgbClr val="969696"/>
              </a:solidFill>
              <a:ln w="9525">
                <a:noFill/>
                <a:miter lim="800000"/>
                <a:headEnd/>
                <a:tailEnd/>
              </a:ln>
              <a:effectLst>
                <a:prstShdw prst="shdw17" dist="12700">
                  <a:srgbClr val="5A5A5A"/>
                </a:prstShdw>
              </a:effectLst>
            </p:spPr>
            <p:txBody>
              <a:bodyPr wrap="none" anchor="ctr" anchorCtr="1"/>
              <a:lstStyle/>
              <a:p>
                <a:endParaRPr lang="ja-JP" altLang="en-US"/>
              </a:p>
            </p:txBody>
          </p:sp>
          <p:sp>
            <p:nvSpPr>
              <p:cNvPr id="19" name="AutoShape 36">
                <a:extLst>
                  <a:ext uri="{FF2B5EF4-FFF2-40B4-BE49-F238E27FC236}">
                    <a16:creationId xmlns:a16="http://schemas.microsoft.com/office/drawing/2014/main" id="{E5C6110E-B527-4903-BF52-8A0EB64ECF5E}"/>
                  </a:ext>
                </a:extLst>
              </p:cNvPr>
              <p:cNvSpPr>
                <a:spLocks noChangeArrowheads="1"/>
              </p:cNvSpPr>
              <p:nvPr/>
            </p:nvSpPr>
            <p:spPr bwMode="auto">
              <a:xfrm rot="5400000">
                <a:off x="3347226" y="4052930"/>
                <a:ext cx="89216" cy="143086"/>
              </a:xfrm>
              <a:prstGeom prst="triangle">
                <a:avLst>
                  <a:gd name="adj" fmla="val 50000"/>
                </a:avLst>
              </a:prstGeom>
              <a:solidFill>
                <a:srgbClr val="969696"/>
              </a:solidFill>
              <a:ln w="9525">
                <a:noFill/>
                <a:miter lim="800000"/>
                <a:headEnd/>
                <a:tailEnd/>
              </a:ln>
              <a:effectLst>
                <a:prstShdw prst="shdw17" dist="12700">
                  <a:srgbClr val="5A5A5A"/>
                </a:prstShdw>
              </a:effectLst>
            </p:spPr>
            <p:txBody>
              <a:bodyPr wrap="none" anchor="ctr" anchorCtr="1"/>
              <a:lstStyle/>
              <a:p>
                <a:endParaRPr lang="ja-JP" altLang="en-US"/>
              </a:p>
            </p:txBody>
          </p:sp>
          <p:sp>
            <p:nvSpPr>
              <p:cNvPr id="20" name="AutoShape 37">
                <a:extLst>
                  <a:ext uri="{FF2B5EF4-FFF2-40B4-BE49-F238E27FC236}">
                    <a16:creationId xmlns:a16="http://schemas.microsoft.com/office/drawing/2014/main" id="{CB88AA6D-2AB0-4629-9394-101D742CA14E}"/>
                  </a:ext>
                </a:extLst>
              </p:cNvPr>
              <p:cNvSpPr>
                <a:spLocks noChangeArrowheads="1"/>
              </p:cNvSpPr>
              <p:nvPr/>
            </p:nvSpPr>
            <p:spPr bwMode="auto">
              <a:xfrm rot="5400000">
                <a:off x="3584257" y="4052930"/>
                <a:ext cx="89216" cy="143086"/>
              </a:xfrm>
              <a:prstGeom prst="triangle">
                <a:avLst>
                  <a:gd name="adj" fmla="val 50000"/>
                </a:avLst>
              </a:prstGeom>
              <a:solidFill>
                <a:srgbClr val="969696"/>
              </a:solidFill>
              <a:ln w="9525">
                <a:noFill/>
                <a:miter lim="800000"/>
                <a:headEnd/>
                <a:tailEnd/>
              </a:ln>
              <a:effectLst>
                <a:prstShdw prst="shdw17" dist="12700">
                  <a:srgbClr val="5A5A5A"/>
                </a:prstShdw>
              </a:effectLst>
            </p:spPr>
            <p:txBody>
              <a:bodyPr wrap="none" anchor="ctr" anchorCtr="1"/>
              <a:lstStyle/>
              <a:p>
                <a:endParaRPr lang="ja-JP" altLang="en-US"/>
              </a:p>
            </p:txBody>
          </p:sp>
          <p:sp>
            <p:nvSpPr>
              <p:cNvPr id="21" name="AutoShape 38">
                <a:extLst>
                  <a:ext uri="{FF2B5EF4-FFF2-40B4-BE49-F238E27FC236}">
                    <a16:creationId xmlns:a16="http://schemas.microsoft.com/office/drawing/2014/main" id="{2A176D12-8EC7-4C26-9E81-1F5FDC3D4770}"/>
                  </a:ext>
                </a:extLst>
              </p:cNvPr>
              <p:cNvSpPr>
                <a:spLocks noChangeArrowheads="1"/>
              </p:cNvSpPr>
              <p:nvPr/>
            </p:nvSpPr>
            <p:spPr bwMode="auto">
              <a:xfrm rot="5400000">
                <a:off x="4058321" y="4052930"/>
                <a:ext cx="89216" cy="143086"/>
              </a:xfrm>
              <a:prstGeom prst="triangle">
                <a:avLst>
                  <a:gd name="adj" fmla="val 50000"/>
                </a:avLst>
              </a:prstGeom>
              <a:solidFill>
                <a:srgbClr val="969696"/>
              </a:solidFill>
              <a:ln w="9525">
                <a:noFill/>
                <a:miter lim="800000"/>
                <a:headEnd/>
                <a:tailEnd/>
              </a:ln>
              <a:effectLst>
                <a:prstShdw prst="shdw17" dist="12700">
                  <a:srgbClr val="5A5A5A"/>
                </a:prstShdw>
              </a:effectLst>
            </p:spPr>
            <p:txBody>
              <a:bodyPr wrap="none" anchor="ctr" anchorCtr="1"/>
              <a:lstStyle/>
              <a:p>
                <a:endParaRPr lang="ja-JP" altLang="en-US"/>
              </a:p>
            </p:txBody>
          </p:sp>
          <p:sp>
            <p:nvSpPr>
              <p:cNvPr id="22" name="AutoShape 39">
                <a:extLst>
                  <a:ext uri="{FF2B5EF4-FFF2-40B4-BE49-F238E27FC236}">
                    <a16:creationId xmlns:a16="http://schemas.microsoft.com/office/drawing/2014/main" id="{5D08AA57-9A42-4CFB-82A1-F8DB5F41CD66}"/>
                  </a:ext>
                </a:extLst>
              </p:cNvPr>
              <p:cNvSpPr>
                <a:spLocks noChangeArrowheads="1"/>
              </p:cNvSpPr>
              <p:nvPr/>
            </p:nvSpPr>
            <p:spPr bwMode="auto">
              <a:xfrm rot="5400000">
                <a:off x="3819844" y="4054373"/>
                <a:ext cx="89216" cy="141641"/>
              </a:xfrm>
              <a:prstGeom prst="triangle">
                <a:avLst>
                  <a:gd name="adj" fmla="val 50000"/>
                </a:avLst>
              </a:prstGeom>
              <a:solidFill>
                <a:srgbClr val="969696"/>
              </a:solidFill>
              <a:ln w="9525">
                <a:noFill/>
                <a:miter lim="800000"/>
                <a:headEnd/>
                <a:tailEnd/>
              </a:ln>
              <a:effectLst>
                <a:prstShdw prst="shdw17" dist="12700">
                  <a:srgbClr val="5A5A5A"/>
                </a:prstShdw>
              </a:effectLst>
            </p:spPr>
            <p:txBody>
              <a:bodyPr wrap="none" anchor="ctr" anchorCtr="1"/>
              <a:lstStyle/>
              <a:p>
                <a:endParaRPr lang="ja-JP" altLang="en-US"/>
              </a:p>
            </p:txBody>
          </p:sp>
        </p:grpSp>
        <p:grpSp>
          <p:nvGrpSpPr>
            <p:cNvPr id="9" name="グループ化 60">
              <a:extLst>
                <a:ext uri="{FF2B5EF4-FFF2-40B4-BE49-F238E27FC236}">
                  <a16:creationId xmlns:a16="http://schemas.microsoft.com/office/drawing/2014/main" id="{56190FF8-B568-435A-AD63-6B5184AEC403}"/>
                </a:ext>
              </a:extLst>
            </p:cNvPr>
            <p:cNvGrpSpPr>
              <a:grpSpLocks/>
            </p:cNvGrpSpPr>
            <p:nvPr/>
          </p:nvGrpSpPr>
          <p:grpSpPr bwMode="auto">
            <a:xfrm>
              <a:off x="4963794" y="4079865"/>
              <a:ext cx="1326799" cy="89937"/>
              <a:chOff x="4963794" y="4079865"/>
              <a:chExt cx="1326799" cy="89937"/>
            </a:xfrm>
          </p:grpSpPr>
          <p:sp>
            <p:nvSpPr>
              <p:cNvPr id="11" name="AutoShape 76">
                <a:extLst>
                  <a:ext uri="{FF2B5EF4-FFF2-40B4-BE49-F238E27FC236}">
                    <a16:creationId xmlns:a16="http://schemas.microsoft.com/office/drawing/2014/main" id="{D97BDBDF-16A8-4360-BE61-B0D64E87631C}"/>
                  </a:ext>
                </a:extLst>
              </p:cNvPr>
              <p:cNvSpPr>
                <a:spLocks noChangeArrowheads="1"/>
              </p:cNvSpPr>
              <p:nvPr/>
            </p:nvSpPr>
            <p:spPr bwMode="auto">
              <a:xfrm rot="5400000">
                <a:off x="4990729" y="4052930"/>
                <a:ext cx="89216" cy="143086"/>
              </a:xfrm>
              <a:prstGeom prst="triangle">
                <a:avLst>
                  <a:gd name="adj" fmla="val 50000"/>
                </a:avLst>
              </a:prstGeom>
              <a:solidFill>
                <a:srgbClr val="969696"/>
              </a:solidFill>
              <a:ln w="9525">
                <a:noFill/>
                <a:miter lim="800000"/>
                <a:headEnd/>
                <a:tailEnd/>
              </a:ln>
              <a:effectLst>
                <a:prstShdw prst="shdw17" dist="12700">
                  <a:srgbClr val="5A5A5A"/>
                </a:prstShdw>
              </a:effectLst>
            </p:spPr>
            <p:txBody>
              <a:bodyPr wrap="none" anchor="ctr" anchorCtr="1"/>
              <a:lstStyle/>
              <a:p>
                <a:endParaRPr lang="ja-JP" altLang="en-US"/>
              </a:p>
            </p:txBody>
          </p:sp>
          <p:sp>
            <p:nvSpPr>
              <p:cNvPr id="12" name="AutoShape 77">
                <a:extLst>
                  <a:ext uri="{FF2B5EF4-FFF2-40B4-BE49-F238E27FC236}">
                    <a16:creationId xmlns:a16="http://schemas.microsoft.com/office/drawing/2014/main" id="{F4FCA43E-03D2-4E7A-A8BD-32CB9845F136}"/>
                  </a:ext>
                </a:extLst>
              </p:cNvPr>
              <p:cNvSpPr>
                <a:spLocks noChangeArrowheads="1"/>
              </p:cNvSpPr>
              <p:nvPr/>
            </p:nvSpPr>
            <p:spPr bwMode="auto">
              <a:xfrm rot="5400000">
                <a:off x="5224870" y="4054373"/>
                <a:ext cx="89216" cy="141641"/>
              </a:xfrm>
              <a:prstGeom prst="triangle">
                <a:avLst>
                  <a:gd name="adj" fmla="val 50000"/>
                </a:avLst>
              </a:prstGeom>
              <a:solidFill>
                <a:srgbClr val="969696"/>
              </a:solidFill>
              <a:ln w="9525">
                <a:noFill/>
                <a:miter lim="800000"/>
                <a:headEnd/>
                <a:tailEnd/>
              </a:ln>
              <a:effectLst>
                <a:prstShdw prst="shdw17" dist="12700">
                  <a:srgbClr val="5A5A5A"/>
                </a:prstShdw>
              </a:effectLst>
            </p:spPr>
            <p:txBody>
              <a:bodyPr wrap="none" anchor="ctr" anchorCtr="1"/>
              <a:lstStyle/>
              <a:p>
                <a:endParaRPr lang="ja-JP" altLang="en-US"/>
              </a:p>
            </p:txBody>
          </p:sp>
          <p:sp>
            <p:nvSpPr>
              <p:cNvPr id="13" name="AutoShape 78">
                <a:extLst>
                  <a:ext uri="{FF2B5EF4-FFF2-40B4-BE49-F238E27FC236}">
                    <a16:creationId xmlns:a16="http://schemas.microsoft.com/office/drawing/2014/main" id="{51004407-288F-4205-B007-17C542C1D59F}"/>
                  </a:ext>
                </a:extLst>
              </p:cNvPr>
              <p:cNvSpPr>
                <a:spLocks noChangeArrowheads="1"/>
              </p:cNvSpPr>
              <p:nvPr/>
            </p:nvSpPr>
            <p:spPr bwMode="auto">
              <a:xfrm rot="5400000">
                <a:off x="5463347" y="4052930"/>
                <a:ext cx="89216" cy="143086"/>
              </a:xfrm>
              <a:prstGeom prst="triangle">
                <a:avLst>
                  <a:gd name="adj" fmla="val 50000"/>
                </a:avLst>
              </a:prstGeom>
              <a:solidFill>
                <a:srgbClr val="969696"/>
              </a:solidFill>
              <a:ln w="9525">
                <a:noFill/>
                <a:miter lim="800000"/>
                <a:headEnd/>
                <a:tailEnd/>
              </a:ln>
              <a:effectLst>
                <a:prstShdw prst="shdw17" dist="12700">
                  <a:srgbClr val="5A5A5A"/>
                </a:prstShdw>
              </a:effectLst>
            </p:spPr>
            <p:txBody>
              <a:bodyPr wrap="none" anchor="ctr" anchorCtr="1"/>
              <a:lstStyle/>
              <a:p>
                <a:endParaRPr lang="ja-JP" altLang="en-US"/>
              </a:p>
            </p:txBody>
          </p:sp>
          <p:sp>
            <p:nvSpPr>
              <p:cNvPr id="14" name="AutoShape 79">
                <a:extLst>
                  <a:ext uri="{FF2B5EF4-FFF2-40B4-BE49-F238E27FC236}">
                    <a16:creationId xmlns:a16="http://schemas.microsoft.com/office/drawing/2014/main" id="{879C4088-3976-45BE-9000-6230BCF56D19}"/>
                  </a:ext>
                </a:extLst>
              </p:cNvPr>
              <p:cNvSpPr>
                <a:spLocks noChangeArrowheads="1"/>
              </p:cNvSpPr>
              <p:nvPr/>
            </p:nvSpPr>
            <p:spPr bwMode="auto">
              <a:xfrm rot="5400000">
                <a:off x="5700378" y="4052930"/>
                <a:ext cx="89216" cy="143086"/>
              </a:xfrm>
              <a:prstGeom prst="triangle">
                <a:avLst>
                  <a:gd name="adj" fmla="val 50000"/>
                </a:avLst>
              </a:prstGeom>
              <a:solidFill>
                <a:srgbClr val="969696"/>
              </a:solidFill>
              <a:ln w="9525">
                <a:noFill/>
                <a:miter lim="800000"/>
                <a:headEnd/>
                <a:tailEnd/>
              </a:ln>
              <a:effectLst>
                <a:prstShdw prst="shdw17" dist="12700">
                  <a:srgbClr val="5A5A5A"/>
                </a:prstShdw>
              </a:effectLst>
            </p:spPr>
            <p:txBody>
              <a:bodyPr wrap="none" anchor="ctr" anchorCtr="1"/>
              <a:lstStyle/>
              <a:p>
                <a:endParaRPr lang="ja-JP" altLang="en-US"/>
              </a:p>
            </p:txBody>
          </p:sp>
          <p:sp>
            <p:nvSpPr>
              <p:cNvPr id="15" name="AutoShape 80">
                <a:extLst>
                  <a:ext uri="{FF2B5EF4-FFF2-40B4-BE49-F238E27FC236}">
                    <a16:creationId xmlns:a16="http://schemas.microsoft.com/office/drawing/2014/main" id="{A5C3E30B-7F3A-47FD-A239-587FE065D40A}"/>
                  </a:ext>
                </a:extLst>
              </p:cNvPr>
              <p:cNvSpPr>
                <a:spLocks noChangeArrowheads="1"/>
              </p:cNvSpPr>
              <p:nvPr/>
            </p:nvSpPr>
            <p:spPr bwMode="auto">
              <a:xfrm rot="5400000">
                <a:off x="6174442" y="4052930"/>
                <a:ext cx="89216" cy="143086"/>
              </a:xfrm>
              <a:prstGeom prst="triangle">
                <a:avLst>
                  <a:gd name="adj" fmla="val 50000"/>
                </a:avLst>
              </a:prstGeom>
              <a:solidFill>
                <a:srgbClr val="969696"/>
              </a:solidFill>
              <a:ln w="9525">
                <a:noFill/>
                <a:miter lim="800000"/>
                <a:headEnd/>
                <a:tailEnd/>
              </a:ln>
              <a:effectLst>
                <a:prstShdw prst="shdw17" dist="12700">
                  <a:srgbClr val="5A5A5A"/>
                </a:prstShdw>
              </a:effectLst>
            </p:spPr>
            <p:txBody>
              <a:bodyPr wrap="none" anchor="ctr" anchorCtr="1"/>
              <a:lstStyle/>
              <a:p>
                <a:endParaRPr lang="ja-JP" altLang="en-US"/>
              </a:p>
            </p:txBody>
          </p:sp>
          <p:sp>
            <p:nvSpPr>
              <p:cNvPr id="16" name="AutoShape 81">
                <a:extLst>
                  <a:ext uri="{FF2B5EF4-FFF2-40B4-BE49-F238E27FC236}">
                    <a16:creationId xmlns:a16="http://schemas.microsoft.com/office/drawing/2014/main" id="{82393795-7C01-45B6-B14A-13BDCDF3170B}"/>
                  </a:ext>
                </a:extLst>
              </p:cNvPr>
              <p:cNvSpPr>
                <a:spLocks noChangeArrowheads="1"/>
              </p:cNvSpPr>
              <p:nvPr/>
            </p:nvSpPr>
            <p:spPr bwMode="auto">
              <a:xfrm rot="5400000">
                <a:off x="5935965" y="4054373"/>
                <a:ext cx="89216" cy="141641"/>
              </a:xfrm>
              <a:prstGeom prst="triangle">
                <a:avLst>
                  <a:gd name="adj" fmla="val 50000"/>
                </a:avLst>
              </a:prstGeom>
              <a:solidFill>
                <a:srgbClr val="969696"/>
              </a:solidFill>
              <a:ln w="9525">
                <a:noFill/>
                <a:miter lim="800000"/>
                <a:headEnd/>
                <a:tailEnd/>
              </a:ln>
              <a:effectLst>
                <a:prstShdw prst="shdw17" dist="12700">
                  <a:srgbClr val="5A5A5A"/>
                </a:prstShdw>
              </a:effectLst>
            </p:spPr>
            <p:txBody>
              <a:bodyPr wrap="none" anchor="ctr" anchorCtr="1"/>
              <a:lstStyle/>
              <a:p>
                <a:endParaRPr lang="ja-JP" altLang="en-US"/>
              </a:p>
            </p:txBody>
          </p:sp>
        </p:grpSp>
        <p:sp>
          <p:nvSpPr>
            <p:cNvPr id="10" name="Text Box 30">
              <a:extLst>
                <a:ext uri="{FF2B5EF4-FFF2-40B4-BE49-F238E27FC236}">
                  <a16:creationId xmlns:a16="http://schemas.microsoft.com/office/drawing/2014/main" id="{B9E3450F-48EB-4A81-A56A-E62753A63457}"/>
                </a:ext>
              </a:extLst>
            </p:cNvPr>
            <p:cNvSpPr txBox="1">
              <a:spLocks noChangeArrowheads="1"/>
            </p:cNvSpPr>
            <p:nvPr/>
          </p:nvSpPr>
          <p:spPr bwMode="auto">
            <a:xfrm>
              <a:off x="6342591" y="4014787"/>
              <a:ext cx="700174" cy="236538"/>
            </a:xfrm>
            <a:prstGeom prst="rect">
              <a:avLst/>
            </a:prstGeom>
            <a:solidFill>
              <a:srgbClr val="FF99FF"/>
            </a:solidFill>
            <a:ln w="12700">
              <a:solidFill>
                <a:schemeClr val="tx1"/>
              </a:solidFill>
              <a:miter lim="800000"/>
              <a:headEnd/>
              <a:tailEnd/>
            </a:ln>
            <a:effectLst>
              <a:prstShdw prst="shdw17" dist="12700">
                <a:schemeClr val="tx1">
                  <a:gamma/>
                  <a:shade val="60000"/>
                  <a:invGamma/>
                </a:schemeClr>
              </a:prstShdw>
            </a:effectLst>
          </p:spPr>
          <p:txBody>
            <a:bodyPr wrap="none" lIns="54000" tIns="10800" rIns="54000" bIns="10800" anchor="ctr" anchorCtr="1">
              <a:spAutoFit/>
            </a:bodyPr>
            <a:lstStyle/>
            <a:p>
              <a:pPr algn="l">
                <a:defRPr/>
              </a:pPr>
              <a:r>
                <a:rPr lang="ja-JP" altLang="en-US" sz="1400" b="1" dirty="0">
                  <a:latin typeface="ＭＳ Ｐゴシック" pitchFamily="50" charset="-128"/>
                  <a:ea typeface="ＭＳ Ｐゴシック" pitchFamily="50" charset="-128"/>
                </a:rPr>
                <a:t> 後　期 </a:t>
              </a:r>
            </a:p>
          </p:txBody>
        </p:sp>
      </p:grpSp>
      <p:pic>
        <p:nvPicPr>
          <p:cNvPr id="23" name="Picture 12" descr="C:\Documents and Settings\All Users\Documents\Alcon\PPT　co-medical\イラスト\知らないうちにの・・・\image\8_2.jpg">
            <a:extLst>
              <a:ext uri="{FF2B5EF4-FFF2-40B4-BE49-F238E27FC236}">
                <a16:creationId xmlns:a16="http://schemas.microsoft.com/office/drawing/2014/main" id="{B91CDB6C-6C58-4CAC-8B3A-989DC2ED9F66}"/>
              </a:ext>
            </a:extLst>
          </p:cNvPr>
          <p:cNvPicPr>
            <a:picLocks noChangeAspect="1" noChangeArrowheads="1"/>
          </p:cNvPicPr>
          <p:nvPr/>
        </p:nvPicPr>
        <p:blipFill>
          <a:blip r:embed="rId4"/>
          <a:srcRect/>
          <a:stretch>
            <a:fillRect/>
          </a:stretch>
        </p:blipFill>
        <p:spPr bwMode="auto">
          <a:xfrm>
            <a:off x="312091" y="3610955"/>
            <a:ext cx="2079623" cy="2697770"/>
          </a:xfrm>
          <a:prstGeom prst="rect">
            <a:avLst/>
          </a:prstGeom>
          <a:ln>
            <a:noFill/>
          </a:ln>
          <a:effectLst>
            <a:outerShdw blurRad="190500" algn="tl" rotWithShape="0">
              <a:srgbClr val="000000">
                <a:alpha val="70000"/>
              </a:srgbClr>
            </a:outerShdw>
          </a:effectLst>
        </p:spPr>
      </p:pic>
      <p:sp>
        <p:nvSpPr>
          <p:cNvPr id="25" name="テキスト ボックス 24">
            <a:extLst>
              <a:ext uri="{FF2B5EF4-FFF2-40B4-BE49-F238E27FC236}">
                <a16:creationId xmlns:a16="http://schemas.microsoft.com/office/drawing/2014/main" id="{E2BA6EE5-B0E1-6A35-1894-B83B0D73535B}"/>
              </a:ext>
            </a:extLst>
          </p:cNvPr>
          <p:cNvSpPr txBox="1"/>
          <p:nvPr/>
        </p:nvSpPr>
        <p:spPr>
          <a:xfrm>
            <a:off x="4810042" y="6406412"/>
            <a:ext cx="4328429" cy="369332"/>
          </a:xfrm>
          <a:prstGeom prst="rect">
            <a:avLst/>
          </a:prstGeom>
          <a:noFill/>
        </p:spPr>
        <p:txBody>
          <a:bodyPr wrap="none" rtlCol="0">
            <a:spAutoFit/>
          </a:bodyPr>
          <a:lstStyle/>
          <a:p>
            <a:r>
              <a:rPr kumimoji="1" lang="ja-JP" altLang="en-US" dirty="0">
                <a:latin typeface="+mn-ea"/>
              </a:rPr>
              <a:t>緑内障診療ガイドライン（第</a:t>
            </a:r>
            <a:r>
              <a:rPr kumimoji="1" lang="en-US" altLang="ja-JP" dirty="0">
                <a:latin typeface="+mn-ea"/>
              </a:rPr>
              <a:t>5</a:t>
            </a:r>
            <a:r>
              <a:rPr kumimoji="1" lang="ja-JP" altLang="en-US" dirty="0">
                <a:latin typeface="+mn-ea"/>
              </a:rPr>
              <a:t>版）</a:t>
            </a:r>
            <a:r>
              <a:rPr lang="en-US" altLang="ja-JP" dirty="0">
                <a:latin typeface="+mn-ea"/>
              </a:rPr>
              <a:t>2022</a:t>
            </a:r>
            <a:r>
              <a:rPr kumimoji="1" lang="ja-JP" altLang="en-US" dirty="0">
                <a:latin typeface="+mn-ea"/>
              </a:rPr>
              <a:t>年</a:t>
            </a:r>
            <a:r>
              <a:rPr lang="en-US" altLang="ja-JP" dirty="0">
                <a:latin typeface="+mn-ea"/>
              </a:rPr>
              <a:t>2</a:t>
            </a:r>
            <a:r>
              <a:rPr kumimoji="1" lang="ja-JP" altLang="en-US" dirty="0">
                <a:latin typeface="+mn-ea"/>
              </a:rPr>
              <a:t>月</a:t>
            </a:r>
          </a:p>
        </p:txBody>
      </p:sp>
    </p:spTree>
    <p:extLst>
      <p:ext uri="{BB962C8B-B14F-4D97-AF65-F5344CB8AC3E}">
        <p14:creationId xmlns:p14="http://schemas.microsoft.com/office/powerpoint/2010/main" val="3402993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B546A3-E709-4A81-8F32-269490ADA537}"/>
              </a:ext>
            </a:extLst>
          </p:cNvPr>
          <p:cNvSpPr>
            <a:spLocks noGrp="1"/>
          </p:cNvSpPr>
          <p:nvPr>
            <p:ph type="title"/>
          </p:nvPr>
        </p:nvSpPr>
        <p:spPr>
          <a:xfrm>
            <a:off x="457200" y="245331"/>
            <a:ext cx="8229600" cy="1143000"/>
          </a:xfrm>
        </p:spPr>
        <p:txBody>
          <a:bodyPr>
            <a:normAutofit/>
          </a:bodyPr>
          <a:lstStyle/>
          <a:p>
            <a:r>
              <a:rPr kumimoji="1" lang="ja-JP" altLang="en-US" sz="5400" dirty="0"/>
              <a:t>緑内障の分類</a:t>
            </a:r>
          </a:p>
        </p:txBody>
      </p:sp>
      <p:graphicFrame>
        <p:nvGraphicFramePr>
          <p:cNvPr id="3" name="表 2">
            <a:extLst>
              <a:ext uri="{FF2B5EF4-FFF2-40B4-BE49-F238E27FC236}">
                <a16:creationId xmlns:a16="http://schemas.microsoft.com/office/drawing/2014/main" id="{7E5EB100-E3EC-4620-AFEB-57451EAEB13E}"/>
              </a:ext>
            </a:extLst>
          </p:cNvPr>
          <p:cNvGraphicFramePr>
            <a:graphicFrameLocks noGrp="1"/>
          </p:cNvGraphicFramePr>
          <p:nvPr>
            <p:extLst>
              <p:ext uri="{D42A27DB-BD31-4B8C-83A1-F6EECF244321}">
                <p14:modId xmlns:p14="http://schemas.microsoft.com/office/powerpoint/2010/main" val="2715422778"/>
              </p:ext>
            </p:extLst>
          </p:nvPr>
        </p:nvGraphicFramePr>
        <p:xfrm>
          <a:off x="791580" y="1513533"/>
          <a:ext cx="7560840" cy="4632960"/>
        </p:xfrm>
        <a:graphic>
          <a:graphicData uri="http://schemas.openxmlformats.org/drawingml/2006/table">
            <a:tbl>
              <a:tblPr firstRow="1" bandRow="1">
                <a:tableStyleId>{5C22544A-7EE6-4342-B048-85BDC9FD1C3A}</a:tableStyleId>
              </a:tblPr>
              <a:tblGrid>
                <a:gridCol w="1692188">
                  <a:extLst>
                    <a:ext uri="{9D8B030D-6E8A-4147-A177-3AD203B41FA5}">
                      <a16:colId xmlns:a16="http://schemas.microsoft.com/office/drawing/2014/main" val="3843988909"/>
                    </a:ext>
                  </a:extLst>
                </a:gridCol>
                <a:gridCol w="2952328">
                  <a:extLst>
                    <a:ext uri="{9D8B030D-6E8A-4147-A177-3AD203B41FA5}">
                      <a16:colId xmlns:a16="http://schemas.microsoft.com/office/drawing/2014/main" val="124260902"/>
                    </a:ext>
                  </a:extLst>
                </a:gridCol>
                <a:gridCol w="2916324">
                  <a:extLst>
                    <a:ext uri="{9D8B030D-6E8A-4147-A177-3AD203B41FA5}">
                      <a16:colId xmlns:a16="http://schemas.microsoft.com/office/drawing/2014/main" val="3329778950"/>
                    </a:ext>
                  </a:extLst>
                </a:gridCol>
              </a:tblGrid>
              <a:tr h="370840">
                <a:tc>
                  <a:txBody>
                    <a:bodyPr/>
                    <a:lstStyle/>
                    <a:p>
                      <a:endParaRPr kumimoji="1" lang="ja-JP" altLang="en-US" dirty="0"/>
                    </a:p>
                  </a:txBody>
                  <a:tcPr/>
                </a:tc>
                <a:tc>
                  <a:txBody>
                    <a:bodyPr/>
                    <a:lstStyle/>
                    <a:p>
                      <a:pPr algn="ctr"/>
                      <a:r>
                        <a:rPr kumimoji="1" lang="ja-JP" altLang="en-US" sz="2000" dirty="0"/>
                        <a:t>開放隅角</a:t>
                      </a:r>
                    </a:p>
                  </a:txBody>
                  <a:tcPr/>
                </a:tc>
                <a:tc>
                  <a:txBody>
                    <a:bodyPr/>
                    <a:lstStyle/>
                    <a:p>
                      <a:pPr algn="ctr"/>
                      <a:r>
                        <a:rPr kumimoji="1" lang="ja-JP" altLang="en-US" sz="2000" dirty="0"/>
                        <a:t>閉塞隅角</a:t>
                      </a:r>
                    </a:p>
                  </a:txBody>
                  <a:tcPr/>
                </a:tc>
                <a:extLst>
                  <a:ext uri="{0D108BD9-81ED-4DB2-BD59-A6C34878D82A}">
                    <a16:rowId xmlns:a16="http://schemas.microsoft.com/office/drawing/2014/main" val="3331927458"/>
                  </a:ext>
                </a:extLst>
              </a:tr>
              <a:tr h="370840">
                <a:tc>
                  <a:txBody>
                    <a:bodyPr/>
                    <a:lstStyle/>
                    <a:p>
                      <a:pPr algn="ctr"/>
                      <a:r>
                        <a:rPr kumimoji="1" lang="ja-JP" altLang="en-US" sz="2000" dirty="0"/>
                        <a:t>原発</a:t>
                      </a:r>
                      <a:endParaRPr kumimoji="1" lang="en-US" altLang="ja-JP" sz="2000" dirty="0"/>
                    </a:p>
                    <a:p>
                      <a:pPr algn="ctr"/>
                      <a:endParaRPr kumimoji="1" lang="ja-JP" altLang="en-US" sz="2000" dirty="0"/>
                    </a:p>
                  </a:txBody>
                  <a:tcPr anchor="ctr"/>
                </a:tc>
                <a:tc>
                  <a:txBody>
                    <a:bodyPr/>
                    <a:lstStyle/>
                    <a:p>
                      <a:pPr algn="ctr"/>
                      <a:r>
                        <a:rPr kumimoji="1" lang="ja-JP" altLang="en-US" sz="2000" dirty="0"/>
                        <a:t>原発開放隅角緑内障</a:t>
                      </a:r>
                      <a:endParaRPr kumimoji="1" lang="en-US" altLang="ja-JP" sz="2000" dirty="0"/>
                    </a:p>
                    <a:p>
                      <a:pPr algn="ctr"/>
                      <a:r>
                        <a:rPr kumimoji="1" lang="ja-JP" altLang="en-US" sz="2000" dirty="0"/>
                        <a:t>正常眼圧緑内障</a:t>
                      </a:r>
                      <a:endParaRPr kumimoji="1" lang="en-US" altLang="ja-JP" sz="2000" dirty="0"/>
                    </a:p>
                    <a:p>
                      <a:pPr algn="ctr"/>
                      <a:r>
                        <a:rPr kumimoji="1" lang="ja-JP" altLang="en-US" sz="2000" dirty="0">
                          <a:solidFill>
                            <a:schemeClr val="tx1"/>
                          </a:solidFill>
                        </a:rPr>
                        <a:t>（高眼圧症）</a:t>
                      </a:r>
                      <a:endParaRPr kumimoji="1" lang="en-US" altLang="ja-JP" sz="2000" dirty="0">
                        <a:solidFill>
                          <a:schemeClr val="tx1"/>
                        </a:solidFill>
                      </a:endParaRPr>
                    </a:p>
                    <a:p>
                      <a:pPr algn="ctr"/>
                      <a:r>
                        <a:rPr kumimoji="1" lang="ja-JP" altLang="en-US" sz="2000" dirty="0">
                          <a:solidFill>
                            <a:schemeClr val="tx1"/>
                          </a:solidFill>
                        </a:rPr>
                        <a:t>（前視野緑内障）</a:t>
                      </a:r>
                      <a:endParaRPr kumimoji="1" lang="en-US" altLang="ja-JP" sz="2000" dirty="0">
                        <a:solidFill>
                          <a:schemeClr val="tx1"/>
                        </a:solidFill>
                      </a:endParaRPr>
                    </a:p>
                  </a:txBody>
                  <a:tcPr/>
                </a:tc>
                <a:tc>
                  <a:txBody>
                    <a:bodyPr/>
                    <a:lstStyle/>
                    <a:p>
                      <a:pPr algn="ctr"/>
                      <a:r>
                        <a:rPr kumimoji="1" lang="ja-JP" altLang="en-US" sz="2000" dirty="0"/>
                        <a:t>原発閉塞隅角緑内障</a:t>
                      </a:r>
                      <a:endParaRPr kumimoji="1" lang="en-US" altLang="ja-JP" sz="20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solidFill>
                            <a:schemeClr val="tx1"/>
                          </a:solidFill>
                        </a:rPr>
                        <a:t>（原発閉塞隅角症）</a:t>
                      </a:r>
                      <a:endParaRPr kumimoji="1" lang="en-US" altLang="ja-JP" sz="2000" dirty="0">
                        <a:solidFill>
                          <a:schemeClr val="tx1"/>
                        </a:solidFill>
                      </a:endParaRPr>
                    </a:p>
                    <a:p>
                      <a:pPr algn="ctr"/>
                      <a:r>
                        <a:rPr kumimoji="1" lang="ja-JP" altLang="en-US" sz="2000" dirty="0">
                          <a:solidFill>
                            <a:schemeClr val="tx1"/>
                          </a:solidFill>
                        </a:rPr>
                        <a:t>（原発閉塞隅角症疑い）</a:t>
                      </a:r>
                      <a:endParaRPr kumimoji="1" lang="en-US" altLang="ja-JP" sz="2000" dirty="0">
                        <a:solidFill>
                          <a:schemeClr val="tx1"/>
                        </a:solidFill>
                      </a:endParaRPr>
                    </a:p>
                  </a:txBody>
                  <a:tcPr/>
                </a:tc>
                <a:extLst>
                  <a:ext uri="{0D108BD9-81ED-4DB2-BD59-A6C34878D82A}">
                    <a16:rowId xmlns:a16="http://schemas.microsoft.com/office/drawing/2014/main" val="2960268810"/>
                  </a:ext>
                </a:extLst>
              </a:tr>
              <a:tr h="370840">
                <a:tc>
                  <a:txBody>
                    <a:bodyPr/>
                    <a:lstStyle/>
                    <a:p>
                      <a:pPr algn="ctr"/>
                      <a:r>
                        <a:rPr kumimoji="1" lang="ja-JP" altLang="en-US" sz="2000" dirty="0"/>
                        <a:t>続発</a:t>
                      </a:r>
                    </a:p>
                  </a:txBody>
                  <a:tcPr anchor="ctr"/>
                </a:tc>
                <a:tc>
                  <a:txBody>
                    <a:bodyPr/>
                    <a:lstStyle/>
                    <a:p>
                      <a:pPr algn="ctr"/>
                      <a:r>
                        <a:rPr kumimoji="1" lang="ja-JP" altLang="en-US" sz="2000" dirty="0"/>
                        <a:t>ステロイド緑内障</a:t>
                      </a:r>
                      <a:endParaRPr kumimoji="1" lang="en-US" altLang="ja-JP" sz="2000" dirty="0"/>
                    </a:p>
                    <a:p>
                      <a:pPr algn="ctr"/>
                      <a:r>
                        <a:rPr kumimoji="1" lang="ja-JP" altLang="en-US" sz="2000" dirty="0"/>
                        <a:t>落屑緑内障</a:t>
                      </a:r>
                      <a:endParaRPr kumimoji="1" lang="en-US" altLang="ja-JP" sz="2000" dirty="0"/>
                    </a:p>
                    <a:p>
                      <a:pPr algn="ctr"/>
                      <a:r>
                        <a:rPr kumimoji="1" lang="ja-JP" altLang="en-US" sz="2000" dirty="0"/>
                        <a:t>ぶどう膜炎</a:t>
                      </a:r>
                      <a:endParaRPr kumimoji="1" lang="en-US" altLang="ja-JP" sz="2000" dirty="0"/>
                    </a:p>
                    <a:p>
                      <a:pPr algn="ctr"/>
                      <a:r>
                        <a:rPr kumimoji="1" lang="ja-JP" altLang="en-US" sz="2000" dirty="0"/>
                        <a:t>血管新生緑内障（初期）</a:t>
                      </a:r>
                      <a:endParaRPr kumimoji="1" lang="en-US" altLang="ja-JP" sz="2000" dirty="0"/>
                    </a:p>
                    <a:p>
                      <a:pPr algn="ctr"/>
                      <a:r>
                        <a:rPr kumimoji="1" lang="ja-JP" altLang="en-US" sz="2000" dirty="0"/>
                        <a:t>色素緑内障</a:t>
                      </a:r>
                    </a:p>
                  </a:txBody>
                  <a:tcPr/>
                </a:tc>
                <a:tc>
                  <a:txBody>
                    <a:bodyPr/>
                    <a:lstStyle/>
                    <a:p>
                      <a:pPr algn="ctr"/>
                      <a:r>
                        <a:rPr kumimoji="1" lang="ja-JP" altLang="en-US" sz="2000" dirty="0"/>
                        <a:t>膨隆水晶体</a:t>
                      </a:r>
                      <a:endParaRPr kumimoji="1" lang="en-US" altLang="ja-JP" sz="2000" dirty="0"/>
                    </a:p>
                    <a:p>
                      <a:pPr algn="ctr"/>
                      <a:r>
                        <a:rPr kumimoji="1" lang="ja-JP" altLang="en-US" sz="2000" dirty="0"/>
                        <a:t>水晶体脱臼</a:t>
                      </a:r>
                      <a:endParaRPr kumimoji="1" lang="en-US" altLang="ja-JP" sz="2000" dirty="0"/>
                    </a:p>
                    <a:p>
                      <a:pPr algn="ctr"/>
                      <a:r>
                        <a:rPr kumimoji="1" lang="ja-JP" altLang="en-US" sz="2000" dirty="0"/>
                        <a:t>小眼球</a:t>
                      </a:r>
                      <a:endParaRPr kumimoji="1" lang="en-US" altLang="ja-JP" sz="2000" dirty="0"/>
                    </a:p>
                    <a:p>
                      <a:pPr algn="ctr"/>
                      <a:r>
                        <a:rPr kumimoji="1" lang="ja-JP" altLang="en-US" sz="2000" dirty="0"/>
                        <a:t>血管新生緑内障（癒着）</a:t>
                      </a:r>
                      <a:endParaRPr kumimoji="1" lang="en-US" altLang="ja-JP" sz="2000" dirty="0"/>
                    </a:p>
                    <a:p>
                      <a:pPr algn="ctr"/>
                      <a:r>
                        <a:rPr kumimoji="1" lang="ja-JP" altLang="en-US" sz="2000" dirty="0"/>
                        <a:t>虹彩後癒着</a:t>
                      </a:r>
                    </a:p>
                  </a:txBody>
                  <a:tcPr/>
                </a:tc>
                <a:extLst>
                  <a:ext uri="{0D108BD9-81ED-4DB2-BD59-A6C34878D82A}">
                    <a16:rowId xmlns:a16="http://schemas.microsoft.com/office/drawing/2014/main" val="911791262"/>
                  </a:ext>
                </a:extLst>
              </a:tr>
              <a:tr h="370840">
                <a:tc>
                  <a:txBody>
                    <a:bodyPr/>
                    <a:lstStyle/>
                    <a:p>
                      <a:pPr algn="ctr"/>
                      <a:r>
                        <a:rPr kumimoji="1" lang="ja-JP" altLang="en-US" sz="2000" dirty="0"/>
                        <a:t>小児緑内障 </a:t>
                      </a:r>
                    </a:p>
                  </a:txBody>
                  <a:tcPr anchor="ctr"/>
                </a:tc>
                <a:tc gridSpan="2">
                  <a:txBody>
                    <a:bodyPr/>
                    <a:lstStyle/>
                    <a:p>
                      <a:pPr algn="ctr"/>
                      <a:r>
                        <a:rPr kumimoji="1" lang="ja-JP" altLang="en-US" sz="2000" dirty="0">
                          <a:latin typeface="+mj-ea"/>
                          <a:ea typeface="+mj-ea"/>
                        </a:rPr>
                        <a:t>   若年開放隅角緑内障</a:t>
                      </a:r>
                      <a:endParaRPr kumimoji="1" lang="en-US" altLang="ja-JP" sz="2000" dirty="0">
                        <a:latin typeface="+mj-ea"/>
                        <a:ea typeface="+mj-ea"/>
                      </a:endParaRPr>
                    </a:p>
                    <a:p>
                      <a:pPr algn="ctr"/>
                      <a:r>
                        <a:rPr kumimoji="1" lang="ja-JP" altLang="en-US" sz="2000" dirty="0">
                          <a:latin typeface="+mj-ea"/>
                          <a:ea typeface="+mj-ea"/>
                        </a:rPr>
                        <a:t>原発先天緑内障（牛眼）</a:t>
                      </a:r>
                      <a:endParaRPr kumimoji="1" lang="en-US" altLang="ja-JP" sz="2000" dirty="0">
                        <a:latin typeface="+mj-ea"/>
                        <a:ea typeface="+mj-ea"/>
                      </a:endParaRPr>
                    </a:p>
                    <a:p>
                      <a:pPr algn="ctr"/>
                      <a:r>
                        <a:rPr kumimoji="1" lang="zh-TW" altLang="en-US" sz="2000" dirty="0">
                          <a:latin typeface="ＭＳ Ｐゴシック" panose="020B0600070205080204" pitchFamily="50" charset="-128"/>
                          <a:ea typeface="ＭＳ Ｐゴシック" panose="020B0600070205080204" pitchFamily="50" charset="-128"/>
                        </a:rPr>
                        <a:t>先天眼形成異常</a:t>
                      </a:r>
                      <a:endParaRPr kumimoji="1" lang="en-US" altLang="zh-TW" sz="2000" dirty="0">
                        <a:latin typeface="ＭＳ Ｐゴシック" panose="020B0600070205080204" pitchFamily="50" charset="-128"/>
                        <a:ea typeface="ＭＳ Ｐゴシック" panose="020B0600070205080204" pitchFamily="50" charset="-128"/>
                      </a:endParaRPr>
                    </a:p>
                    <a:p>
                      <a:pPr algn="ctr"/>
                      <a:r>
                        <a:rPr kumimoji="1" lang="ja-JP" altLang="en-US" sz="2000" dirty="0">
                          <a:latin typeface="+mj-ea"/>
                          <a:ea typeface="+mj-ea"/>
                        </a:rPr>
                        <a:t>先天全身疾患</a:t>
                      </a:r>
                    </a:p>
                  </a:txBody>
                  <a:tcPr/>
                </a:tc>
                <a:tc hMerge="1">
                  <a:txBody>
                    <a:bodyPr/>
                    <a:lstStyle/>
                    <a:p>
                      <a:endParaRPr kumimoji="1" lang="ja-JP" altLang="en-US" dirty="0"/>
                    </a:p>
                  </a:txBody>
                  <a:tcPr/>
                </a:tc>
                <a:extLst>
                  <a:ext uri="{0D108BD9-81ED-4DB2-BD59-A6C34878D82A}">
                    <a16:rowId xmlns:a16="http://schemas.microsoft.com/office/drawing/2014/main" val="1066569533"/>
                  </a:ext>
                </a:extLst>
              </a:tr>
            </a:tbl>
          </a:graphicData>
        </a:graphic>
      </p:graphicFrame>
      <p:sp>
        <p:nvSpPr>
          <p:cNvPr id="5" name="テキスト ボックス 4">
            <a:extLst>
              <a:ext uri="{FF2B5EF4-FFF2-40B4-BE49-F238E27FC236}">
                <a16:creationId xmlns:a16="http://schemas.microsoft.com/office/drawing/2014/main" id="{BE089499-B057-43B1-5E7F-3781684B58D7}"/>
              </a:ext>
            </a:extLst>
          </p:cNvPr>
          <p:cNvSpPr txBox="1"/>
          <p:nvPr/>
        </p:nvSpPr>
        <p:spPr>
          <a:xfrm>
            <a:off x="4805953" y="6271696"/>
            <a:ext cx="4338047" cy="369332"/>
          </a:xfrm>
          <a:prstGeom prst="rect">
            <a:avLst/>
          </a:prstGeom>
          <a:noFill/>
        </p:spPr>
        <p:txBody>
          <a:bodyPr wrap="none" rtlCol="0">
            <a:spAutoFit/>
          </a:bodyPr>
          <a:lstStyle/>
          <a:p>
            <a:r>
              <a:rPr kumimoji="1" lang="ja-JP" altLang="en-US" dirty="0"/>
              <a:t>緑内障診療ガイドライン（第</a:t>
            </a:r>
            <a:r>
              <a:rPr kumimoji="1" lang="en-US" altLang="ja-JP" dirty="0"/>
              <a:t>5</a:t>
            </a:r>
            <a:r>
              <a:rPr kumimoji="1" lang="ja-JP" altLang="en-US" dirty="0"/>
              <a:t>版）</a:t>
            </a:r>
            <a:r>
              <a:rPr lang="en-US" altLang="ja-JP" dirty="0"/>
              <a:t>2022</a:t>
            </a:r>
            <a:r>
              <a:rPr kumimoji="1" lang="ja-JP" altLang="en-US" dirty="0"/>
              <a:t>年</a:t>
            </a:r>
            <a:r>
              <a:rPr lang="en-US" altLang="ja-JP" dirty="0"/>
              <a:t>2</a:t>
            </a:r>
            <a:r>
              <a:rPr kumimoji="1" lang="ja-JP" altLang="en-US" dirty="0"/>
              <a:t>月</a:t>
            </a:r>
          </a:p>
        </p:txBody>
      </p:sp>
    </p:spTree>
    <p:extLst>
      <p:ext uri="{BB962C8B-B14F-4D97-AF65-F5344CB8AC3E}">
        <p14:creationId xmlns:p14="http://schemas.microsoft.com/office/powerpoint/2010/main" val="3779842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5400" dirty="0"/>
              <a:t>隅角の形と房水の循環</a:t>
            </a:r>
            <a:endParaRPr kumimoji="1" lang="ja-JP" altLang="en-US" sz="5400" dirty="0"/>
          </a:p>
        </p:txBody>
      </p:sp>
      <p:pic>
        <p:nvPicPr>
          <p:cNvPr id="4" name="コンテンツ プレースホルダ 3" descr="ryokunai1.gif"/>
          <p:cNvPicPr>
            <a:picLocks noGrp="1" noChangeAspect="1"/>
          </p:cNvPicPr>
          <p:nvPr>
            <p:ph idx="1"/>
          </p:nvPr>
        </p:nvPicPr>
        <p:blipFill>
          <a:blip r:embed="rId3"/>
          <a:stretch>
            <a:fillRect/>
          </a:stretch>
        </p:blipFill>
        <p:spPr>
          <a:xfrm>
            <a:off x="165140" y="1571612"/>
            <a:ext cx="8929748" cy="4643470"/>
          </a:xfrm>
        </p:spPr>
      </p:pic>
      <p:cxnSp>
        <p:nvCxnSpPr>
          <p:cNvPr id="5" name="直線コネクタ 4">
            <a:extLst>
              <a:ext uri="{FF2B5EF4-FFF2-40B4-BE49-F238E27FC236}">
                <a16:creationId xmlns:a16="http://schemas.microsoft.com/office/drawing/2014/main" id="{502DBE18-63A9-F7E8-20F3-6A182A9A523D}"/>
              </a:ext>
            </a:extLst>
          </p:cNvPr>
          <p:cNvCxnSpPr>
            <a:cxnSpLocks/>
          </p:cNvCxnSpPr>
          <p:nvPr/>
        </p:nvCxnSpPr>
        <p:spPr>
          <a:xfrm>
            <a:off x="6156176" y="3893347"/>
            <a:ext cx="792088" cy="153974"/>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FC75C51B-6708-44D4-1F92-FE2F9180F984}"/>
              </a:ext>
            </a:extLst>
          </p:cNvPr>
          <p:cNvCxnSpPr>
            <a:cxnSpLocks/>
          </p:cNvCxnSpPr>
          <p:nvPr/>
        </p:nvCxnSpPr>
        <p:spPr>
          <a:xfrm>
            <a:off x="6732240" y="3284984"/>
            <a:ext cx="216024" cy="762337"/>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5400" dirty="0"/>
              <a:t>閉塞隅角緑内障</a:t>
            </a:r>
            <a:endParaRPr kumimoji="1" lang="ja-JP" altLang="en-US" sz="5400" dirty="0"/>
          </a:p>
        </p:txBody>
      </p:sp>
      <p:pic>
        <p:nvPicPr>
          <p:cNvPr id="4" name="コンテンツ プレースホルダ 3" descr="ryokunai4.gif"/>
          <p:cNvPicPr>
            <a:picLocks noGrp="1" noChangeAspect="1"/>
          </p:cNvPicPr>
          <p:nvPr>
            <p:ph idx="1"/>
          </p:nvPr>
        </p:nvPicPr>
        <p:blipFill>
          <a:blip r:embed="rId3"/>
          <a:stretch>
            <a:fillRect/>
          </a:stretch>
        </p:blipFill>
        <p:spPr>
          <a:xfrm>
            <a:off x="1462780" y="1500174"/>
            <a:ext cx="6323930" cy="4806187"/>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DC9F77-A3DB-43DF-9680-CB71633FA97A}"/>
              </a:ext>
            </a:extLst>
          </p:cNvPr>
          <p:cNvSpPr>
            <a:spLocks noGrp="1"/>
          </p:cNvSpPr>
          <p:nvPr>
            <p:ph type="title"/>
          </p:nvPr>
        </p:nvSpPr>
        <p:spPr>
          <a:xfrm>
            <a:off x="251520" y="274638"/>
            <a:ext cx="8568952" cy="1143000"/>
          </a:xfrm>
        </p:spPr>
        <p:txBody>
          <a:bodyPr>
            <a:normAutofit fontScale="90000"/>
          </a:bodyPr>
          <a:lstStyle/>
          <a:p>
            <a:r>
              <a:rPr kumimoji="1" lang="en-US" altLang="ja-JP" dirty="0"/>
              <a:t>Shaffer</a:t>
            </a:r>
            <a:r>
              <a:rPr kumimoji="1" lang="ja-JP" altLang="en-US" dirty="0"/>
              <a:t>分類：隅角の広さと臨床的意義</a:t>
            </a:r>
          </a:p>
        </p:txBody>
      </p:sp>
      <p:pic>
        <p:nvPicPr>
          <p:cNvPr id="7" name="図 6" descr="地図, テキスト, 線画 が含まれている画像">
            <a:extLst>
              <a:ext uri="{FF2B5EF4-FFF2-40B4-BE49-F238E27FC236}">
                <a16:creationId xmlns:a16="http://schemas.microsoft.com/office/drawing/2014/main" id="{70D30642-C0B6-5B46-CC4D-C3B8E96FFE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4531" y="3750650"/>
            <a:ext cx="5914937" cy="2832712"/>
          </a:xfrm>
          <a:prstGeom prst="rect">
            <a:avLst/>
          </a:prstGeom>
        </p:spPr>
      </p:pic>
      <p:graphicFrame>
        <p:nvGraphicFramePr>
          <p:cNvPr id="8" name="表 8">
            <a:extLst>
              <a:ext uri="{FF2B5EF4-FFF2-40B4-BE49-F238E27FC236}">
                <a16:creationId xmlns:a16="http://schemas.microsoft.com/office/drawing/2014/main" id="{D6911E20-D3A5-0682-AE85-4C4567E2D33E}"/>
              </a:ext>
            </a:extLst>
          </p:cNvPr>
          <p:cNvGraphicFramePr>
            <a:graphicFrameLocks noGrp="1"/>
          </p:cNvGraphicFramePr>
          <p:nvPr>
            <p:extLst>
              <p:ext uri="{D42A27DB-BD31-4B8C-83A1-F6EECF244321}">
                <p14:modId xmlns:p14="http://schemas.microsoft.com/office/powerpoint/2010/main" val="747410722"/>
              </p:ext>
            </p:extLst>
          </p:nvPr>
        </p:nvGraphicFramePr>
        <p:xfrm>
          <a:off x="899592" y="1397000"/>
          <a:ext cx="7704856" cy="1849120"/>
        </p:xfrm>
        <a:graphic>
          <a:graphicData uri="http://schemas.openxmlformats.org/drawingml/2006/table">
            <a:tbl>
              <a:tblPr firstRow="1" bandRow="1">
                <a:tableStyleId>{5C22544A-7EE6-4342-B048-85BDC9FD1C3A}</a:tableStyleId>
              </a:tblPr>
              <a:tblGrid>
                <a:gridCol w="1493798">
                  <a:extLst>
                    <a:ext uri="{9D8B030D-6E8A-4147-A177-3AD203B41FA5}">
                      <a16:colId xmlns:a16="http://schemas.microsoft.com/office/drawing/2014/main" val="3330040497"/>
                    </a:ext>
                  </a:extLst>
                </a:gridCol>
                <a:gridCol w="1257936">
                  <a:extLst>
                    <a:ext uri="{9D8B030D-6E8A-4147-A177-3AD203B41FA5}">
                      <a16:colId xmlns:a16="http://schemas.microsoft.com/office/drawing/2014/main" val="649708277"/>
                    </a:ext>
                  </a:extLst>
                </a:gridCol>
                <a:gridCol w="1712762">
                  <a:extLst>
                    <a:ext uri="{9D8B030D-6E8A-4147-A177-3AD203B41FA5}">
                      <a16:colId xmlns:a16="http://schemas.microsoft.com/office/drawing/2014/main" val="930694746"/>
                    </a:ext>
                  </a:extLst>
                </a:gridCol>
                <a:gridCol w="3240360">
                  <a:extLst>
                    <a:ext uri="{9D8B030D-6E8A-4147-A177-3AD203B41FA5}">
                      <a16:colId xmlns:a16="http://schemas.microsoft.com/office/drawing/2014/main" val="3136553570"/>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隅角の広さ</a:t>
                      </a:r>
                    </a:p>
                  </a:txBody>
                  <a:tcPr/>
                </a:tc>
                <a:tc>
                  <a:txBody>
                    <a:bodyPr/>
                    <a:lstStyle/>
                    <a:p>
                      <a:pPr algn="ctr"/>
                      <a:r>
                        <a:rPr kumimoji="1" lang="ja-JP" altLang="en-US" dirty="0"/>
                        <a:t>角度（</a:t>
                      </a:r>
                      <a:r>
                        <a:rPr kumimoji="1" lang="en-US" altLang="ja-JP" dirty="0"/>
                        <a:t>°</a:t>
                      </a:r>
                      <a:r>
                        <a:rPr kumimoji="1" lang="ja-JP" altLang="en-US" dirty="0"/>
                        <a:t>）</a:t>
                      </a:r>
                    </a:p>
                  </a:txBody>
                  <a:tcPr/>
                </a:tc>
                <a:tc>
                  <a:txBody>
                    <a:bodyPr/>
                    <a:lstStyle/>
                    <a:p>
                      <a:pPr algn="ctr"/>
                      <a:r>
                        <a:rPr kumimoji="1" lang="en-US" altLang="ja-JP" dirty="0"/>
                        <a:t>Grade</a:t>
                      </a:r>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閉塞隅角</a:t>
                      </a:r>
                    </a:p>
                  </a:txBody>
                  <a:tcPr/>
                </a:tc>
                <a:extLst>
                  <a:ext uri="{0D108BD9-81ED-4DB2-BD59-A6C34878D82A}">
                    <a16:rowId xmlns:a16="http://schemas.microsoft.com/office/drawing/2014/main" val="207922442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広隅角</a:t>
                      </a:r>
                    </a:p>
                  </a:txBody>
                  <a:tcPr/>
                </a:tc>
                <a:tc>
                  <a:txBody>
                    <a:bodyPr/>
                    <a:lstStyle/>
                    <a:p>
                      <a:pPr algn="ctr"/>
                      <a:r>
                        <a:rPr kumimoji="1" lang="en-US" altLang="ja-JP" dirty="0"/>
                        <a:t>20</a:t>
                      </a:r>
                      <a:r>
                        <a:rPr kumimoji="1" lang="ja-JP" altLang="en-US" dirty="0"/>
                        <a:t>～</a:t>
                      </a:r>
                      <a:r>
                        <a:rPr kumimoji="1" lang="en-US" altLang="ja-JP" dirty="0"/>
                        <a:t>45</a:t>
                      </a:r>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t>3</a:t>
                      </a:r>
                      <a:r>
                        <a:rPr kumimoji="1" lang="ja-JP" altLang="en-US" dirty="0"/>
                        <a:t>～</a:t>
                      </a:r>
                      <a:r>
                        <a:rPr kumimoji="1" lang="en-US" altLang="ja-JP" dirty="0"/>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起こりえない</a:t>
                      </a:r>
                    </a:p>
                  </a:txBody>
                  <a:tcPr/>
                </a:tc>
                <a:extLst>
                  <a:ext uri="{0D108BD9-81ED-4DB2-BD59-A6C34878D82A}">
                    <a16:rowId xmlns:a16="http://schemas.microsoft.com/office/drawing/2014/main" val="78051769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狭隅角軽度</a:t>
                      </a:r>
                    </a:p>
                  </a:txBody>
                  <a:tcPr/>
                </a:tc>
                <a:tc>
                  <a:txBody>
                    <a:bodyPr/>
                    <a:lstStyle/>
                    <a:p>
                      <a:pPr algn="ctr"/>
                      <a:r>
                        <a:rPr kumimoji="1" lang="en-US" altLang="ja-JP" dirty="0"/>
                        <a:t>20</a:t>
                      </a:r>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起こる可能性がある</a:t>
                      </a:r>
                    </a:p>
                  </a:txBody>
                  <a:tcPr/>
                </a:tc>
                <a:extLst>
                  <a:ext uri="{0D108BD9-81ED-4DB2-BD59-A6C34878D82A}">
                    <a16:rowId xmlns:a16="http://schemas.microsoft.com/office/drawing/2014/main" val="32954713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solidFill>
                            <a:schemeClr val="tx1"/>
                          </a:solidFill>
                        </a:rPr>
                        <a:t>狭隅角極度</a:t>
                      </a:r>
                    </a:p>
                  </a:txBody>
                  <a:tcPr/>
                </a:tc>
                <a:tc>
                  <a:txBody>
                    <a:bodyPr/>
                    <a:lstStyle/>
                    <a:p>
                      <a:pPr algn="ctr"/>
                      <a:r>
                        <a:rPr kumimoji="1" lang="en-US" altLang="ja-JP" dirty="0"/>
                        <a:t>10</a:t>
                      </a:r>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t>1</a:t>
                      </a:r>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おそらく起こる</a:t>
                      </a:r>
                    </a:p>
                  </a:txBody>
                  <a:tcPr/>
                </a:tc>
                <a:extLst>
                  <a:ext uri="{0D108BD9-81ED-4DB2-BD59-A6C34878D82A}">
                    <a16:rowId xmlns:a16="http://schemas.microsoft.com/office/drawing/2014/main" val="6622371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閉塞隅角</a:t>
                      </a:r>
                    </a:p>
                  </a:txBody>
                  <a:tcPr/>
                </a:tc>
                <a:tc>
                  <a:txBody>
                    <a:bodyPr/>
                    <a:lstStyle/>
                    <a:p>
                      <a:pPr algn="ctr"/>
                      <a:r>
                        <a:rPr kumimoji="1" lang="en-US" altLang="ja-JP" dirty="0"/>
                        <a:t>0</a:t>
                      </a:r>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a:t>0</a:t>
                      </a:r>
                      <a:endParaRPr kumimoji="1" lang="ja-JP" alt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dirty="0"/>
                        <a:t>生じている</a:t>
                      </a:r>
                    </a:p>
                  </a:txBody>
                  <a:tcPr/>
                </a:tc>
                <a:extLst>
                  <a:ext uri="{0D108BD9-81ED-4DB2-BD59-A6C34878D82A}">
                    <a16:rowId xmlns:a16="http://schemas.microsoft.com/office/drawing/2014/main" val="422331855"/>
                  </a:ext>
                </a:extLst>
              </a:tr>
            </a:tbl>
          </a:graphicData>
        </a:graphic>
      </p:graphicFrame>
      <p:sp>
        <p:nvSpPr>
          <p:cNvPr id="9" name="テキスト ボックス 8">
            <a:extLst>
              <a:ext uri="{FF2B5EF4-FFF2-40B4-BE49-F238E27FC236}">
                <a16:creationId xmlns:a16="http://schemas.microsoft.com/office/drawing/2014/main" id="{CABBA90F-8A92-6733-165D-4416814210A8}"/>
              </a:ext>
            </a:extLst>
          </p:cNvPr>
          <p:cNvSpPr txBox="1"/>
          <p:nvPr/>
        </p:nvSpPr>
        <p:spPr>
          <a:xfrm>
            <a:off x="1691680" y="3780014"/>
            <a:ext cx="877163" cy="369332"/>
          </a:xfrm>
          <a:prstGeom prst="rect">
            <a:avLst/>
          </a:prstGeom>
          <a:solidFill>
            <a:schemeClr val="bg1"/>
          </a:solidFill>
          <a:ln>
            <a:solidFill>
              <a:schemeClr val="tx1"/>
            </a:solidFill>
          </a:ln>
        </p:spPr>
        <p:txBody>
          <a:bodyPr wrap="none" rtlCol="0">
            <a:spAutoFit/>
          </a:bodyPr>
          <a:lstStyle/>
          <a:p>
            <a:r>
              <a:rPr kumimoji="1" lang="ja-JP" altLang="en-US" dirty="0"/>
              <a:t>広隅角</a:t>
            </a:r>
            <a:endParaRPr kumimoji="1" lang="en-US" altLang="ja-JP" dirty="0"/>
          </a:p>
        </p:txBody>
      </p:sp>
      <p:sp>
        <p:nvSpPr>
          <p:cNvPr id="10" name="テキスト ボックス 9">
            <a:extLst>
              <a:ext uri="{FF2B5EF4-FFF2-40B4-BE49-F238E27FC236}">
                <a16:creationId xmlns:a16="http://schemas.microsoft.com/office/drawing/2014/main" id="{D236C7B2-AEDE-A5E7-BCD5-B177723AEC56}"/>
              </a:ext>
            </a:extLst>
          </p:cNvPr>
          <p:cNvSpPr txBox="1"/>
          <p:nvPr/>
        </p:nvSpPr>
        <p:spPr>
          <a:xfrm>
            <a:off x="4721738" y="5237359"/>
            <a:ext cx="1107996" cy="369332"/>
          </a:xfrm>
          <a:prstGeom prst="rect">
            <a:avLst/>
          </a:prstGeom>
          <a:solidFill>
            <a:schemeClr val="bg1"/>
          </a:solidFill>
          <a:ln>
            <a:solidFill>
              <a:schemeClr val="tx1"/>
            </a:solidFill>
          </a:ln>
        </p:spPr>
        <p:txBody>
          <a:bodyPr wrap="none" rtlCol="0">
            <a:spAutoFit/>
          </a:bodyPr>
          <a:lstStyle/>
          <a:p>
            <a:r>
              <a:rPr lang="ja-JP" altLang="en-US" dirty="0"/>
              <a:t>閉塞隅角</a:t>
            </a:r>
            <a:endParaRPr kumimoji="1" lang="en-US" altLang="ja-JP" dirty="0"/>
          </a:p>
        </p:txBody>
      </p:sp>
      <p:sp>
        <p:nvSpPr>
          <p:cNvPr id="11" name="テキスト ボックス 10">
            <a:extLst>
              <a:ext uri="{FF2B5EF4-FFF2-40B4-BE49-F238E27FC236}">
                <a16:creationId xmlns:a16="http://schemas.microsoft.com/office/drawing/2014/main" id="{E47A14C8-B9A3-44FC-C106-E8CDF7E9EE30}"/>
              </a:ext>
            </a:extLst>
          </p:cNvPr>
          <p:cNvSpPr txBox="1"/>
          <p:nvPr/>
        </p:nvSpPr>
        <p:spPr>
          <a:xfrm>
            <a:off x="4721738" y="3774609"/>
            <a:ext cx="1569660" cy="369332"/>
          </a:xfrm>
          <a:prstGeom prst="rect">
            <a:avLst/>
          </a:prstGeom>
          <a:solidFill>
            <a:schemeClr val="bg1"/>
          </a:solidFill>
          <a:ln>
            <a:solidFill>
              <a:schemeClr val="tx1"/>
            </a:solidFill>
          </a:ln>
        </p:spPr>
        <p:txBody>
          <a:bodyPr wrap="none" rtlCol="0">
            <a:spAutoFit/>
          </a:bodyPr>
          <a:lstStyle/>
          <a:p>
            <a:r>
              <a:rPr lang="ja-JP" altLang="en-US" dirty="0"/>
              <a:t>狭隅角（極度）</a:t>
            </a:r>
            <a:endParaRPr kumimoji="1" lang="en-US" altLang="ja-JP" dirty="0"/>
          </a:p>
        </p:txBody>
      </p:sp>
      <p:sp>
        <p:nvSpPr>
          <p:cNvPr id="12" name="テキスト ボックス 11">
            <a:extLst>
              <a:ext uri="{FF2B5EF4-FFF2-40B4-BE49-F238E27FC236}">
                <a16:creationId xmlns:a16="http://schemas.microsoft.com/office/drawing/2014/main" id="{3A6577EA-3802-E950-DE3F-C5DF1FC0B097}"/>
              </a:ext>
            </a:extLst>
          </p:cNvPr>
          <p:cNvSpPr txBox="1"/>
          <p:nvPr/>
        </p:nvSpPr>
        <p:spPr>
          <a:xfrm>
            <a:off x="1691680" y="5237359"/>
            <a:ext cx="1569660" cy="369332"/>
          </a:xfrm>
          <a:prstGeom prst="rect">
            <a:avLst/>
          </a:prstGeom>
          <a:solidFill>
            <a:schemeClr val="bg1"/>
          </a:solidFill>
          <a:ln>
            <a:solidFill>
              <a:schemeClr val="tx1"/>
            </a:solidFill>
          </a:ln>
        </p:spPr>
        <p:txBody>
          <a:bodyPr wrap="none" rtlCol="0">
            <a:spAutoFit/>
          </a:bodyPr>
          <a:lstStyle/>
          <a:p>
            <a:r>
              <a:rPr lang="ja-JP" altLang="en-US" dirty="0"/>
              <a:t>狭隅角（軽度）</a:t>
            </a:r>
            <a:endParaRPr kumimoji="1" lang="en-US" altLang="ja-JP" dirty="0"/>
          </a:p>
        </p:txBody>
      </p:sp>
    </p:spTree>
    <p:extLst>
      <p:ext uri="{BB962C8B-B14F-4D97-AF65-F5344CB8AC3E}">
        <p14:creationId xmlns:p14="http://schemas.microsoft.com/office/powerpoint/2010/main" val="258061421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3004</TotalTime>
  <Words>2266</Words>
  <Application>Microsoft Office PowerPoint</Application>
  <PresentationFormat>画面に合わせる (4:3)</PresentationFormat>
  <Paragraphs>223</Paragraphs>
  <Slides>23</Slides>
  <Notes>23</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23</vt:i4>
      </vt:variant>
    </vt:vector>
  </HeadingPairs>
  <TitlesOfParts>
    <vt:vector size="28" baseType="lpstr">
      <vt:lpstr>ＭＳ Ｐゴシック</vt:lpstr>
      <vt:lpstr>游ゴシック</vt:lpstr>
      <vt:lpstr>Arial</vt:lpstr>
      <vt:lpstr>Calibri</vt:lpstr>
      <vt:lpstr>Office テーマ</vt:lpstr>
      <vt:lpstr>抗コリン薬と緑内障</vt:lpstr>
      <vt:lpstr>本日の内容</vt:lpstr>
      <vt:lpstr>抗コリン薬</vt:lpstr>
      <vt:lpstr>抗コリン薬</vt:lpstr>
      <vt:lpstr>緑内障</vt:lpstr>
      <vt:lpstr>緑内障の分類</vt:lpstr>
      <vt:lpstr>隅角の形と房水の循環</vt:lpstr>
      <vt:lpstr>閉塞隅角緑内障</vt:lpstr>
      <vt:lpstr>Shaffer分類：隅角の広さと臨床的意義</vt:lpstr>
      <vt:lpstr>散瞳による隅角閉塞</vt:lpstr>
      <vt:lpstr>レーザー虹彩切開術</vt:lpstr>
      <vt:lpstr>レーザー虹彩切開術後：経年変化</vt:lpstr>
      <vt:lpstr>水晶体摘出術</vt:lpstr>
      <vt:lpstr>プラトー虹彩形状</vt:lpstr>
      <vt:lpstr>抗コリン薬</vt:lpstr>
      <vt:lpstr>本日の内容</vt:lpstr>
      <vt:lpstr>緑内障連絡カード</vt:lpstr>
      <vt:lpstr>1. 開放隅角・制限なし</vt:lpstr>
      <vt:lpstr>2. 閉塞隅角・未治療・制限あり</vt:lpstr>
      <vt:lpstr>3. 閉塞隅角・治療済・制限なし</vt:lpstr>
      <vt:lpstr>経年変化で緑内障病型が かわる場合もあります</vt:lpstr>
      <vt:lpstr>患者様向け動画</vt:lpstr>
      <vt:lpstr>患者・医師・薬剤師・眼科医の連携</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緑内障について</dc:title>
  <dc:creator>眼科外来</dc:creator>
  <cp:lastModifiedBy>高梨 泰至</cp:lastModifiedBy>
  <cp:revision>228</cp:revision>
  <cp:lastPrinted>2022-11-26T01:45:47Z</cp:lastPrinted>
  <dcterms:created xsi:type="dcterms:W3CDTF">2008-11-25T13:15:39Z</dcterms:created>
  <dcterms:modified xsi:type="dcterms:W3CDTF">2023-06-09T11:34:48Z</dcterms:modified>
</cp:coreProperties>
</file>